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8"/>
  </p:notesMasterIdLst>
  <p:sldIdLst>
    <p:sldId id="256" r:id="rId2"/>
    <p:sldId id="257" r:id="rId3"/>
    <p:sldId id="284" r:id="rId4"/>
    <p:sldId id="283" r:id="rId5"/>
    <p:sldId id="280" r:id="rId6"/>
    <p:sldId id="281" r:id="rId7"/>
    <p:sldId id="282" r:id="rId8"/>
    <p:sldId id="261" r:id="rId9"/>
    <p:sldId id="285" r:id="rId10"/>
    <p:sldId id="309" r:id="rId11"/>
    <p:sldId id="268" r:id="rId12"/>
    <p:sldId id="291" r:id="rId13"/>
    <p:sldId id="290" r:id="rId14"/>
    <p:sldId id="295" r:id="rId15"/>
    <p:sldId id="305" r:id="rId16"/>
    <p:sldId id="286" r:id="rId17"/>
    <p:sldId id="269" r:id="rId18"/>
    <p:sldId id="262" r:id="rId19"/>
    <p:sldId id="310" r:id="rId20"/>
    <p:sldId id="313" r:id="rId21"/>
    <p:sldId id="271" r:id="rId22"/>
    <p:sldId id="336" r:id="rId23"/>
    <p:sldId id="335" r:id="rId24"/>
    <p:sldId id="338" r:id="rId25"/>
    <p:sldId id="346" r:id="rId26"/>
    <p:sldId id="339" r:id="rId27"/>
    <p:sldId id="340" r:id="rId28"/>
    <p:sldId id="347" r:id="rId29"/>
    <p:sldId id="341" r:id="rId30"/>
    <p:sldId id="351" r:id="rId31"/>
    <p:sldId id="334" r:id="rId32"/>
    <p:sldId id="352" r:id="rId33"/>
    <p:sldId id="272" r:id="rId34"/>
    <p:sldId id="353" r:id="rId35"/>
    <p:sldId id="318" r:id="rId36"/>
    <p:sldId id="354" r:id="rId37"/>
    <p:sldId id="320" r:id="rId38"/>
    <p:sldId id="321" r:id="rId39"/>
    <p:sldId id="355" r:id="rId40"/>
    <p:sldId id="323" r:id="rId41"/>
    <p:sldId id="357" r:id="rId42"/>
    <p:sldId id="324" r:id="rId43"/>
    <p:sldId id="325" r:id="rId44"/>
    <p:sldId id="348" r:id="rId45"/>
    <p:sldId id="360" r:id="rId46"/>
    <p:sldId id="326" r:id="rId47"/>
    <p:sldId id="327" r:id="rId48"/>
    <p:sldId id="329" r:id="rId49"/>
    <p:sldId id="330" r:id="rId50"/>
    <p:sldId id="369" r:id="rId51"/>
    <p:sldId id="331" r:id="rId52"/>
    <p:sldId id="333" r:id="rId53"/>
    <p:sldId id="277" r:id="rId54"/>
    <p:sldId id="332" r:id="rId55"/>
    <p:sldId id="367" r:id="rId56"/>
    <p:sldId id="370" r:id="rId5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0" autoAdjust="0"/>
    <p:restoredTop sz="94514" autoAdjust="0"/>
  </p:normalViewPr>
  <p:slideViewPr>
    <p:cSldViewPr>
      <p:cViewPr varScale="1">
        <p:scale>
          <a:sx n="117" d="100"/>
          <a:sy n="117" d="100"/>
        </p:scale>
        <p:origin x="-162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1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C2E66-8E57-4DA9-8838-86126505CE5C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04589-B856-4366-A6C1-B4B005759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4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4589-B856-4366-A6C1-B4B00575939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02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4589-B856-4366-A6C1-B4B00575939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50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4589-B856-4366-A6C1-B4B00575939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47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38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8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4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8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48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35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32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7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91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85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5E4A3-F526-4F21-95E0-BEC7886516E1}" type="datetimeFigureOut">
              <a:rPr lang="ru-RU" smtClean="0"/>
              <a:t>03.04.2013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2542-EF3C-4045-BC46-126A52C88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53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7.wdp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Статистический анализ генов, влияющих на развитие рака груди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Константин Некрасов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10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82027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52120" y="332656"/>
            <a:ext cx="299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Где используется экспрессия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69284" y="1061966"/>
            <a:ext cx="784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3200" dirty="0" smtClean="0"/>
              <a:t>Рак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53473" y="1644222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Способности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022174" y="2105887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Наклонности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414314" y="2358577"/>
            <a:ext cx="177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/>
              <a:t>Характер</a:t>
            </a:r>
            <a:endParaRPr lang="ru-RU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954205" y="5661248"/>
            <a:ext cx="33613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 smtClean="0"/>
              <a:t>Продолжительность </a:t>
            </a:r>
          </a:p>
          <a:p>
            <a:pPr algn="ctr"/>
            <a:r>
              <a:rPr lang="ru-RU" sz="2800" dirty="0" smtClean="0"/>
              <a:t>жизни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147818" y="947347"/>
            <a:ext cx="1642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/>
              <a:t>Болезни</a:t>
            </a:r>
            <a:endParaRPr lang="ru-RU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96638" y="3068960"/>
            <a:ext cx="23355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 err="1" smtClean="0"/>
              <a:t>Предрасполо</a:t>
            </a:r>
            <a:r>
              <a:rPr lang="ru-RU" sz="2800" dirty="0" smtClean="0"/>
              <a:t>-</a:t>
            </a:r>
          </a:p>
          <a:p>
            <a:pPr algn="ctr"/>
            <a:r>
              <a:rPr lang="ru-RU" sz="2800" dirty="0" err="1" smtClean="0"/>
              <a:t>женности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173583" y="4823322"/>
            <a:ext cx="1626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Gattaca</a:t>
            </a:r>
            <a:r>
              <a:rPr lang="ru-RU" sz="3200" b="1" dirty="0"/>
              <a:t>!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985558" y="4129584"/>
            <a:ext cx="2731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Х</a:t>
            </a:r>
            <a:r>
              <a:rPr lang="ru-RU" sz="3200" dirty="0" smtClean="0"/>
              <a:t>имиотерапия</a:t>
            </a:r>
            <a:endParaRPr lang="ru-RU" sz="3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83203" y="5013176"/>
            <a:ext cx="2119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/>
              <a:t>Вид лечения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075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ttp://www.genengnews.com/media/images/AnalysisAndInsight/Nov29_2012_15251616_WordsBreastCancerOnDNAStrands_GenomeTestingReducesOvertreatment2256111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Диагностика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135" y="1600200"/>
            <a:ext cx="424973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чем мы имеем дело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 rot="16200000">
            <a:off x="85302" y="3560154"/>
            <a:ext cx="342704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3600" dirty="0" smtClean="0"/>
              <a:t>Здоровая грудь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 rot="5400000">
            <a:off x="5514801" y="3620477"/>
            <a:ext cx="354769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3600" dirty="0" smtClean="0"/>
              <a:t>Раковая опухоль</a:t>
            </a:r>
            <a:endParaRPr lang="ru-RU" sz="3600" dirty="0"/>
          </a:p>
        </p:txBody>
      </p:sp>
      <p:pic>
        <p:nvPicPr>
          <p:cNvPr id="14" name="Picture 5" descr="File:Mammo breast cancer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296319"/>
            <a:ext cx="4286250" cy="3133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288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26193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343400"/>
            <a:ext cx="34004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0"/>
            <a:ext cx="3276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1174" y="392280"/>
            <a:ext cx="2991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Лечение</a:t>
            </a:r>
            <a:endParaRPr lang="ru-RU" sz="6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2044005"/>
            <a:ext cx="2181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Обычно в молочных железах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0329" y="3211522"/>
            <a:ext cx="1728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 женщин в 100 раз чаще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843808" y="5517232"/>
            <a:ext cx="1983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Зато у мужчин </a:t>
            </a:r>
            <a:endParaRPr lang="ru-RU" dirty="0" smtClean="0"/>
          </a:p>
          <a:p>
            <a:pPr algn="ctr"/>
            <a:r>
              <a:rPr lang="ru-RU" dirty="0" smtClean="0"/>
              <a:t>смертность </a:t>
            </a:r>
            <a:r>
              <a:rPr lang="ru-RU" dirty="0"/>
              <a:t>выше!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835425" y="4438650"/>
            <a:ext cx="2592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 2008 году </a:t>
            </a:r>
            <a:r>
              <a:rPr lang="ru-RU" dirty="0" smtClean="0"/>
              <a:t>в мире</a:t>
            </a:r>
            <a:r>
              <a:rPr lang="en-US" dirty="0"/>
              <a:t> </a:t>
            </a:r>
            <a:endParaRPr lang="ru-RU" dirty="0" smtClean="0"/>
          </a:p>
          <a:p>
            <a:pPr algn="ctr"/>
            <a:r>
              <a:rPr lang="ru-RU" dirty="0" smtClean="0"/>
              <a:t>погибло </a:t>
            </a:r>
            <a:r>
              <a:rPr lang="en-US" dirty="0"/>
              <a:t>458</a:t>
            </a:r>
            <a:r>
              <a:rPr lang="ru-RU" dirty="0"/>
              <a:t> </a:t>
            </a:r>
            <a:r>
              <a:rPr lang="en-US" dirty="0"/>
              <a:t>503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015214" y="1688870"/>
            <a:ext cx="1992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В </a:t>
            </a:r>
            <a:r>
              <a:rPr lang="ru-RU" dirty="0" smtClean="0"/>
              <a:t>России в год</a:t>
            </a:r>
          </a:p>
          <a:p>
            <a:pPr algn="ctr"/>
            <a:r>
              <a:rPr lang="ru-RU" dirty="0" smtClean="0"/>
              <a:t>выявляется </a:t>
            </a:r>
            <a:r>
              <a:rPr lang="ru-RU" dirty="0"/>
              <a:t>55 000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163749" y="3337627"/>
            <a:ext cx="1695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Из них </a:t>
            </a:r>
            <a:endParaRPr lang="ru-RU" dirty="0" smtClean="0"/>
          </a:p>
          <a:p>
            <a:pPr algn="ctr"/>
            <a:r>
              <a:rPr lang="ru-RU" dirty="0" smtClean="0"/>
              <a:t>умирает </a:t>
            </a:r>
            <a:r>
              <a:rPr lang="ru-RU" dirty="0"/>
              <a:t>22 000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2420" y="1782395"/>
            <a:ext cx="3415294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3200" dirty="0" smtClean="0"/>
              <a:t>Вырезают опухоль</a:t>
            </a:r>
            <a:endParaRPr lang="ru-RU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2555776" y="3114546"/>
            <a:ext cx="1497269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dirty="0" smtClean="0"/>
              <a:t>Рецидив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7110" y="3114546"/>
            <a:ext cx="262604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dirty="0" smtClean="0"/>
              <a:t>Выздоровление</a:t>
            </a:r>
            <a:endParaRPr lang="ru-RU" sz="2800" dirty="0"/>
          </a:p>
        </p:txBody>
      </p:sp>
      <p:cxnSp>
        <p:nvCxnSpPr>
          <p:cNvPr id="15" name="Прямая со стрелкой 14"/>
          <p:cNvCxnSpPr>
            <a:stCxn id="2" idx="2"/>
          </p:cNvCxnSpPr>
          <p:nvPr/>
        </p:nvCxnSpPr>
        <p:spPr>
          <a:xfrm flipH="1">
            <a:off x="3491880" y="2367170"/>
            <a:ext cx="1228187" cy="6809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2" idx="2"/>
          </p:cNvCxnSpPr>
          <p:nvPr/>
        </p:nvCxnSpPr>
        <p:spPr>
          <a:xfrm>
            <a:off x="4720067" y="2367170"/>
            <a:ext cx="812633" cy="68095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Химиотерапия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283968" y="1628800"/>
            <a:ext cx="4464496" cy="4525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Для повышения </a:t>
            </a:r>
            <a:r>
              <a:rPr lang="ru-RU" dirty="0" smtClean="0"/>
              <a:t>вероятно-</a:t>
            </a:r>
            <a:r>
              <a:rPr lang="ru-RU" dirty="0" err="1" smtClean="0"/>
              <a:t>сти</a:t>
            </a:r>
            <a:r>
              <a:rPr lang="ru-RU" dirty="0" smtClean="0"/>
              <a:t> выздоровления</a:t>
            </a:r>
            <a:r>
              <a:rPr lang="ru-RU" dirty="0"/>
              <a:t>, </a:t>
            </a:r>
            <a:r>
              <a:rPr lang="ru-RU" dirty="0" smtClean="0"/>
              <a:t>после </a:t>
            </a:r>
            <a:r>
              <a:rPr lang="ru-RU" dirty="0"/>
              <a:t>операции </a:t>
            </a:r>
            <a:r>
              <a:rPr lang="ru-RU" dirty="0" smtClean="0"/>
              <a:t>применяют хи</a:t>
            </a:r>
            <a:r>
              <a:rPr lang="en-US" dirty="0" smtClean="0"/>
              <a:t>-</a:t>
            </a:r>
            <a:r>
              <a:rPr lang="ru-RU" dirty="0" err="1" smtClean="0"/>
              <a:t>миотерапию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Это вредно для здоровья: портятся почки, печень, </a:t>
            </a:r>
            <a:r>
              <a:rPr lang="ru-RU" dirty="0" smtClean="0"/>
              <a:t>сердце</a:t>
            </a:r>
            <a:r>
              <a:rPr lang="ru-RU" dirty="0"/>
              <a:t>, иммунитет, </a:t>
            </a:r>
            <a:r>
              <a:rPr lang="ru-RU" dirty="0" err="1" smtClean="0"/>
              <a:t>выпа</a:t>
            </a:r>
            <a:r>
              <a:rPr lang="ru-RU" dirty="0" smtClean="0"/>
              <a:t>-дают волосы </a:t>
            </a:r>
            <a:r>
              <a:rPr lang="ru-RU" dirty="0"/>
              <a:t>и т. д.</a:t>
            </a:r>
          </a:p>
          <a:p>
            <a:pPr algn="just"/>
            <a:r>
              <a:rPr lang="ru-RU" dirty="0"/>
              <a:t>Мы не хотим прописывать химию тем, кто и так </a:t>
            </a:r>
            <a:r>
              <a:rPr lang="ru-RU" dirty="0" err="1" smtClean="0"/>
              <a:t>выз-доровеет</a:t>
            </a:r>
            <a:endParaRPr lang="ru-RU" dirty="0"/>
          </a:p>
          <a:p>
            <a:endParaRPr lang="ru-RU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4431"/>
            <a:ext cx="28194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Autofit/>
          </a:bodyPr>
          <a:lstStyle/>
          <a:p>
            <a:r>
              <a:rPr lang="ru-RU" sz="6000" dirty="0" smtClean="0"/>
              <a:t>Задача классификации</a:t>
            </a:r>
            <a:endParaRPr lang="ru-RU" sz="6000" dirty="0"/>
          </a:p>
        </p:txBody>
      </p:sp>
      <p:pic>
        <p:nvPicPr>
          <p:cNvPr id="4" name="Picture 2" descr="http://canime.files.wordpress.com/2010/08/anime-sickness.jpg?w=500&amp;h=30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11" y="3588092"/>
            <a:ext cx="5451345" cy="32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images4.fanpop.com/image/photos/19900000/Konata-Izumi-lucky-star-19923522-388-60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" b="99500" l="2320" r="89691">
                        <a14:foregroundMark x1="46907" y1="48500" x2="46907" y2="62333"/>
                        <a14:foregroundMark x1="56959" y1="79667" x2="62113" y2="94000"/>
                        <a14:foregroundMark x1="21649" y1="25833" x2="33763" y2="30333"/>
                        <a14:foregroundMark x1="41237" y1="84167" x2="37629" y2="92667"/>
                        <a14:foregroundMark x1="26031" y1="91333" x2="45876" y2="93833"/>
                        <a14:foregroundMark x1="46907" y1="89667" x2="58505" y2="95500"/>
                        <a14:foregroundMark x1="30928" y1="94000" x2="18557" y2="91833"/>
                        <a14:foregroundMark x1="52577" y1="94000" x2="75000" y2="93000"/>
                        <a14:foregroundMark x1="69330" y1="92500" x2="80412" y2="93333"/>
                        <a14:foregroundMark x1="71649" y1="93167" x2="84278" y2="93167"/>
                        <a14:foregroundMark x1="70876" y1="92667" x2="64948" y2="89667"/>
                        <a14:foregroundMark x1="72938" y1="92000" x2="65464" y2="89500"/>
                        <a14:foregroundMark x1="46134" y1="92167" x2="31701" y2="89000"/>
                        <a14:foregroundMark x1="30670" y1="93667" x2="26804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536" y="2452818"/>
            <a:ext cx="2849266" cy="44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01932" y="4654017"/>
            <a:ext cx="1716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/>
              <a:t>VS.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1628800"/>
            <a:ext cx="3327001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sz="3600" dirty="0" smtClean="0"/>
              <a:t>Выздоровление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12160" y="2708919"/>
            <a:ext cx="187570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sz="3600" dirty="0" smtClean="0"/>
              <a:t>Рецидив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1124744"/>
            <a:ext cx="427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Что случится с больным после операции?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8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http://fc02.deviantart.net/fs71/f/2010/301/1/6/konata__3_by_digibrute-d31p8q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49" r="89966">
                        <a14:foregroundMark x1="40952" y1="49029" x2="30060" y2="66383"/>
                        <a14:foregroundMark x1="39966" y1="49454" x2="28774" y2="55583"/>
                        <a14:foregroundMark x1="32976" y1="49879" x2="35163" y2="60558"/>
                        <a14:foregroundMark x1="31518" y1="51396" x2="31990" y2="55825"/>
                        <a14:foregroundMark x1="33405" y1="50000" x2="35334" y2="53641"/>
                        <a14:foregroundMark x1="29931" y1="56796" x2="30360" y2="68447"/>
                        <a14:foregroundMark x1="28388" y1="62803" x2="30060" y2="66930"/>
                        <a14:foregroundMark x1="28388" y1="71117" x2="30060" y2="64745"/>
                        <a14:foregroundMark x1="28002" y1="68871" x2="29760" y2="65837"/>
                        <a14:foregroundMark x1="27487" y1="67476" x2="29674" y2="65413"/>
                        <a14:foregroundMark x1="28774" y1="62925" x2="27487" y2="67476"/>
                        <a14:foregroundMark x1="28945" y1="70146" x2="31518" y2="76820"/>
                        <a14:foregroundMark x1="29846" y1="72209" x2="25214" y2="83738"/>
                        <a14:foregroundMark x1="25515" y1="84041" x2="28859" y2="98908"/>
                        <a14:foregroundMark x1="61750" y1="94053" x2="57633" y2="99150"/>
                        <a14:foregroundMark x1="58405" y1="77367" x2="40952" y2="47087"/>
                        <a14:foregroundMark x1="51158" y1="49575" x2="59605" y2="62803"/>
                        <a14:foregroundMark x1="62050" y1="64320" x2="62264" y2="55704"/>
                        <a14:foregroundMark x1="60678" y1="52367" x2="62822" y2="57888"/>
                        <a14:foregroundMark x1="34949" y1="52488" x2="33276" y2="23726"/>
                        <a14:foregroundMark x1="27101" y1="89563" x2="27401" y2="99879"/>
                        <a14:foregroundMark x1="62264" y1="57888" x2="66166" y2="85012"/>
                        <a14:foregroundMark x1="65480" y1="84709" x2="64708" y2="99879"/>
                        <a14:foregroundMark x1="65866" y1="84709" x2="65480" y2="99879"/>
                        <a14:foregroundMark x1="61878" y1="56371" x2="63336" y2="23908"/>
                        <a14:foregroundMark x1="63336" y1="23726" x2="63422" y2="10012"/>
                        <a14:foregroundMark x1="63250" y1="11833" x2="58319" y2="546"/>
                        <a14:foregroundMark x1="58834" y1="2913" x2="46141" y2="0"/>
                        <a14:foregroundMark x1="36707" y1="546" x2="23756" y2="11408"/>
                        <a14:foregroundMark x1="31218" y1="4005" x2="24271" y2="10862"/>
                        <a14:foregroundMark x1="24142" y1="11104" x2="22899" y2="13167"/>
                        <a14:foregroundMark x1="23070" y1="13046" x2="32890" y2="10983"/>
                        <a14:foregroundMark x1="31304" y1="10983" x2="26329" y2="29733"/>
                        <a14:foregroundMark x1="27101" y1="29308" x2="28473" y2="31675"/>
                        <a14:foregroundMark x1="30918" y1="24454" x2="28002" y2="31129"/>
                        <a14:foregroundMark x1="28388" y1="29187" x2="33791" y2="49575"/>
                        <a14:foregroundMark x1="29460" y1="56371" x2="27487" y2="6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0"/>
            <a:ext cx="97007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02832" cy="1143000"/>
          </a:xfrm>
        </p:spPr>
        <p:txBody>
          <a:bodyPr>
            <a:noAutofit/>
          </a:bodyPr>
          <a:lstStyle/>
          <a:p>
            <a:r>
              <a:rPr lang="ru-RU" sz="6600" dirty="0" smtClean="0"/>
              <a:t>Мотивация</a:t>
            </a:r>
            <a:endParaRPr lang="ru-RU" sz="6600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/>
          <a:lstStyle/>
          <a:p>
            <a:pPr algn="just"/>
            <a:r>
              <a:rPr lang="ru-RU" dirty="0" smtClean="0"/>
              <a:t>Хотим по 20 генам </a:t>
            </a:r>
            <a:r>
              <a:rPr lang="ru-RU" dirty="0" err="1" smtClean="0"/>
              <a:t>нау-читься</a:t>
            </a:r>
            <a:r>
              <a:rPr lang="ru-RU" dirty="0" smtClean="0"/>
              <a:t> распознавать ре-</a:t>
            </a:r>
            <a:r>
              <a:rPr lang="ru-RU" dirty="0" err="1" smtClean="0"/>
              <a:t>цидив</a:t>
            </a:r>
            <a:endParaRPr lang="ru-RU" dirty="0" smtClean="0"/>
          </a:p>
          <a:p>
            <a:pPr algn="just"/>
            <a:r>
              <a:rPr lang="ru-RU" dirty="0" smtClean="0"/>
              <a:t>20 генов позволят про-водить дешевые тесты</a:t>
            </a:r>
          </a:p>
          <a:p>
            <a:pPr algn="just"/>
            <a:r>
              <a:rPr lang="ru-RU" dirty="0" smtClean="0"/>
              <a:t>Сможем судить о том, нужна ли химиотерапия</a:t>
            </a:r>
          </a:p>
          <a:p>
            <a:pPr algn="just"/>
            <a:r>
              <a:rPr lang="ru-RU" dirty="0" smtClean="0"/>
              <a:t>Нет конкуренции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14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63888" y="1600200"/>
            <a:ext cx="5122912" cy="51411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 smtClean="0"/>
              <a:t>Три разные лаборатории пре-доставляют уже вычисленные по пациентам экспрессии </a:t>
            </a:r>
            <a:r>
              <a:rPr lang="ru-RU" dirty="0" err="1" smtClean="0"/>
              <a:t>ге</a:t>
            </a:r>
            <a:r>
              <a:rPr lang="ru-RU" dirty="0" smtClean="0"/>
              <a:t>-нов</a:t>
            </a:r>
          </a:p>
          <a:p>
            <a:pPr algn="just"/>
            <a:r>
              <a:rPr lang="ru-RU" dirty="0" smtClean="0"/>
              <a:t>В них 79, 58 и 201 человек по 22 тыс. генов</a:t>
            </a:r>
          </a:p>
          <a:p>
            <a:pPr algn="just"/>
            <a:r>
              <a:rPr lang="ru-RU" dirty="0" smtClean="0"/>
              <a:t>Все</a:t>
            </a:r>
            <a:r>
              <a:rPr lang="ru-RU" dirty="0"/>
              <a:t>м</a:t>
            </a:r>
            <a:r>
              <a:rPr lang="ru-RU" dirty="0" smtClean="0"/>
              <a:t> пациентам была выреза-на опухоль</a:t>
            </a:r>
          </a:p>
          <a:p>
            <a:pPr algn="just"/>
            <a:r>
              <a:rPr lang="ru-RU" dirty="0" smtClean="0"/>
              <a:t>Есть два типа пациентов: в те-</a:t>
            </a:r>
            <a:r>
              <a:rPr lang="ru-RU" dirty="0" err="1" smtClean="0"/>
              <a:t>чении</a:t>
            </a:r>
            <a:r>
              <a:rPr lang="ru-RU" dirty="0" smtClean="0"/>
              <a:t> 5 лет случился рецидив, в течении 7 лет рецидива не было. </a:t>
            </a:r>
          </a:p>
          <a:p>
            <a:pPr algn="just"/>
            <a:r>
              <a:rPr lang="ru-RU" dirty="0" smtClean="0"/>
              <a:t>Других пациентов не </a:t>
            </a:r>
            <a:r>
              <a:rPr lang="ru-RU" dirty="0" err="1" smtClean="0"/>
              <a:t>рассмат-риваем</a:t>
            </a:r>
            <a:r>
              <a:rPr lang="ru-RU" dirty="0" smtClean="0"/>
              <a:t>. </a:t>
            </a:r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11266" name="Picture 2" descr="http://pn.bmj.com/content/7/4/259/embed/graphic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14325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8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Эвристики от генетиков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700808"/>
            <a:ext cx="8229600" cy="254888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 smtClean="0"/>
              <a:t>Концентрация гена не слишком маленькая</a:t>
            </a:r>
            <a:r>
              <a:rPr lang="en-US" dirty="0" smtClean="0"/>
              <a:t>/</a:t>
            </a:r>
            <a:r>
              <a:rPr lang="ru-RU" dirty="0" smtClean="0"/>
              <a:t>большая</a:t>
            </a:r>
          </a:p>
          <a:p>
            <a:pPr algn="just"/>
            <a:r>
              <a:rPr lang="ru-RU" dirty="0" smtClean="0"/>
              <a:t>Имеет достаточно большой разброс</a:t>
            </a:r>
          </a:p>
          <a:p>
            <a:pPr algn="just"/>
            <a:r>
              <a:rPr lang="ru-RU" dirty="0" smtClean="0"/>
              <a:t>Итоговый классификатор будем применяться на совсем других чипах и на данных от другой лаборатории</a:t>
            </a:r>
          </a:p>
          <a:p>
            <a:pPr algn="just"/>
            <a:r>
              <a:rPr lang="ru-RU" dirty="0" smtClean="0"/>
              <a:t>Нужно узнать, насколько результат испортится, если тес-тировать на выборке пациентов из совсем другой </a:t>
            </a:r>
            <a:r>
              <a:rPr lang="ru-RU" dirty="0" err="1" smtClean="0"/>
              <a:t>лабо-ратории</a:t>
            </a:r>
            <a:endParaRPr lang="ru-RU" dirty="0" smtClean="0"/>
          </a:p>
        </p:txBody>
      </p:sp>
      <p:pic>
        <p:nvPicPr>
          <p:cNvPr id="8" name="Picture 4" descr="http://7bigspoons.com/wp-content/uploads/2012/03/Yeast-reproduction-influenced-by-ge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89" y="3924299"/>
            <a:ext cx="522922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Центральная догма молекулярной биологии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1056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851" y="6436597"/>
            <a:ext cx="590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Картинки про ДНК взяты из презентации Евгения Рябенко</a:t>
            </a:r>
          </a:p>
        </p:txBody>
      </p:sp>
    </p:spTree>
    <p:extLst>
      <p:ext uri="{BB962C8B-B14F-4D97-AF65-F5344CB8AC3E}">
        <p14:creationId xmlns:p14="http://schemas.microsoft.com/office/powerpoint/2010/main" val="34843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Эвристики от генетиков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620888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Используем лог. шкалу для концентраций</a:t>
                </a:r>
                <a:endParaRPr lang="ru-RU" sz="2800" dirty="0"/>
              </a:p>
              <a:p>
                <a:r>
                  <a:rPr lang="ru-RU" sz="2800" dirty="0" smtClean="0"/>
                  <a:t>Медиана </a:t>
                </a:r>
                <a:r>
                  <a:rPr lang="ru-RU" sz="2800" dirty="0"/>
                  <a:t>по каждому из классов лежит на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5,</m:t>
                        </m:r>
                        <m:r>
                          <a:rPr lang="ru-RU" sz="2800" b="0" i="1" dirty="0" smtClean="0">
                            <a:latin typeface="Cambria Math"/>
                          </a:rPr>
                          <m:t> </m:t>
                        </m:r>
                        <m:r>
                          <a:rPr lang="ru-RU" sz="2800" i="1" dirty="0" smtClean="0">
                            <a:latin typeface="Cambria Math"/>
                          </a:rPr>
                          <m:t>12</m:t>
                        </m:r>
                      </m:e>
                    </m:d>
                  </m:oMath>
                </a14:m>
                <a:endParaRPr lang="ru-RU" sz="2800" dirty="0"/>
              </a:p>
              <a:p>
                <a:r>
                  <a:rPr lang="ru-RU" sz="2800" dirty="0" smtClean="0"/>
                  <a:t>Разница </a:t>
                </a:r>
                <a:r>
                  <a:rPr lang="ru-RU" sz="2800" dirty="0"/>
                  <a:t>между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/>
                      </a:rPr>
                      <m:t>95%</m:t>
                    </m:r>
                  </m:oMath>
                </a14:m>
                <a:r>
                  <a:rPr lang="ru-RU" sz="2800" dirty="0"/>
                  <a:t>- 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/>
                      </a:rPr>
                      <m:t>5%</m:t>
                    </m:r>
                  </m:oMath>
                </a14:m>
                <a:r>
                  <a:rPr lang="ru-RU" sz="2800" dirty="0"/>
                  <a:t>-квантилем </a:t>
                </a:r>
                <a:r>
                  <a:rPr lang="ru-RU" sz="2800" dirty="0" smtClean="0"/>
                  <a:t>больше 2</a:t>
                </a:r>
              </a:p>
              <a:p>
                <a:r>
                  <a:rPr lang="ru-RU" sz="2800" dirty="0" smtClean="0"/>
                  <a:t>Применив эти эвристики остается 470 генов </a:t>
                </a:r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620888"/>
              </a:xfrm>
              <a:blipFill rotWithShape="1">
                <a:blip r:embed="rId2"/>
                <a:stretch>
                  <a:fillRect l="-1259" t="-20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 descr="http://7bigspoons.com/wp-content/uploads/2012/03/Yeast-reproduction-influenced-by-ge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89" y="3924299"/>
            <a:ext cx="522922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boltcity.com/blog/newleav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46"/>
            <a:ext cx="9108504" cy="6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452" y="-7193"/>
            <a:ext cx="8229600" cy="1143000"/>
          </a:xfrm>
        </p:spPr>
        <p:txBody>
          <a:bodyPr/>
          <a:lstStyle/>
          <a:p>
            <a:r>
              <a:rPr lang="ru-RU" dirty="0" smtClean="0"/>
              <a:t>Случайный лес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6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Строим решающее дерево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3923928" y="1628800"/>
            <a:ext cx="4824536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Выбираем очередной </a:t>
            </a:r>
            <a:r>
              <a:rPr lang="ru-RU" dirty="0" smtClean="0"/>
              <a:t>приз-</a:t>
            </a:r>
            <a:r>
              <a:rPr lang="ru-RU" dirty="0" err="1" smtClean="0"/>
              <a:t>нак</a:t>
            </a:r>
            <a:r>
              <a:rPr lang="ru-RU" dirty="0" smtClean="0"/>
              <a:t> и помещаем его в ко-</a:t>
            </a:r>
            <a:r>
              <a:rPr lang="ru-RU" dirty="0" err="1" smtClean="0"/>
              <a:t>рень</a:t>
            </a:r>
            <a:endParaRPr lang="ru-RU" dirty="0"/>
          </a:p>
          <a:p>
            <a:pPr algn="just"/>
            <a:r>
              <a:rPr lang="ru-RU" dirty="0" smtClean="0"/>
              <a:t>Разделяем выборку по это-</a:t>
            </a:r>
            <a:r>
              <a:rPr lang="ru-RU" dirty="0" err="1" smtClean="0"/>
              <a:t>му</a:t>
            </a:r>
            <a:r>
              <a:rPr lang="ru-RU" dirty="0" smtClean="0"/>
              <a:t> признаку </a:t>
            </a:r>
          </a:p>
          <a:p>
            <a:pPr algn="just"/>
            <a:r>
              <a:rPr lang="ru-RU" dirty="0" smtClean="0"/>
              <a:t>Для каждой части </a:t>
            </a:r>
            <a:r>
              <a:rPr lang="ru-RU" dirty="0" err="1" smtClean="0"/>
              <a:t>рекур-сивно</a:t>
            </a:r>
            <a:r>
              <a:rPr lang="ru-RU" dirty="0" smtClean="0"/>
              <a:t> строим дерево</a:t>
            </a:r>
          </a:p>
          <a:p>
            <a:pPr algn="just"/>
            <a:r>
              <a:rPr lang="ru-RU" dirty="0" smtClean="0"/>
              <a:t>Пока не иссякнут признаки или останутся объекты од-</a:t>
            </a:r>
            <a:r>
              <a:rPr lang="ru-RU" dirty="0" err="1" smtClean="0"/>
              <a:t>ного</a:t>
            </a:r>
            <a:r>
              <a:rPr lang="ru-RU" dirty="0" smtClean="0"/>
              <a:t> класса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0375" y1="79283" x2="32450" y2="86137"/>
                        <a14:foregroundMark x1="13245" y1="83645" x2="22737" y2="86916"/>
                        <a14:foregroundMark x1="9713" y1="85047" x2="7064" y2="79283"/>
                        <a14:foregroundMark x1="45033" y1="67290" x2="64901" y2="86604"/>
                        <a14:foregroundMark x1="40177" y1="78505" x2="62472" y2="88785"/>
                        <a14:foregroundMark x1="37086" y1="83645" x2="60486" y2="92056"/>
                        <a14:foregroundMark x1="63797" y1="90343" x2="78587" y2="92212"/>
                        <a14:foregroundMark x1="79029" y1="91745" x2="77263" y2="97975"/>
                        <a14:foregroundMark x1="80795" y1="91277" x2="77925" y2="97508"/>
                        <a14:foregroundMark x1="75717" y1="86293" x2="83002" y2="98287"/>
                        <a14:foregroundMark x1="59382" y1="47975" x2="49669" y2="23364"/>
                        <a14:foregroundMark x1="52097" y1="34579" x2="46137" y2="15265"/>
                        <a14:foregroundMark x1="47461" y1="19626" x2="55408" y2="10125"/>
                        <a14:foregroundMark x1="48344" y1="21340" x2="54084" y2="12773"/>
                        <a14:foregroundMark x1="52097" y1="10903" x2="18764" y2="32710"/>
                        <a14:foregroundMark x1="18102" y1="32555" x2="35099" y2="58723"/>
                        <a14:foregroundMark x1="19868" y1="48754" x2="16556" y2="39564"/>
                        <a14:foregroundMark x1="16115" y1="42835" x2="21634" y2="31153"/>
                        <a14:foregroundMark x1="16336" y1="36293" x2="21854" y2="25857"/>
                        <a14:foregroundMark x1="22958" y1="24611" x2="38190" y2="15888"/>
                        <a14:foregroundMark x1="38411" y1="16355" x2="50993" y2="10592"/>
                        <a14:foregroundMark x1="53422" y1="11215" x2="61369" y2="9346"/>
                        <a14:foregroundMark x1="51435" y1="20093" x2="60044" y2="47819"/>
                        <a14:backgroundMark x1="66446" y1="70249" x2="76821" y2="69315"/>
                        <a14:backgroundMark x1="65121" y1="76636" x2="64680" y2="74455"/>
                        <a14:backgroundMark x1="65563" y1="86449" x2="65563" y2="80062"/>
                        <a14:backgroundMark x1="66004" y1="88629" x2="65563" y2="85981"/>
                        <a14:backgroundMark x1="65121" y1="86760" x2="65563" y2="85981"/>
                        <a14:backgroundMark x1="56954" y1="54984" x2="65342" y2="44548"/>
                        <a14:backgroundMark x1="66887" y1="50623" x2="62031" y2="47352"/>
                        <a14:backgroundMark x1="63135" y1="46417" x2="65784" y2="50779"/>
                        <a14:backgroundMark x1="61369" y1="64953" x2="64680" y2="58411"/>
                        <a14:backgroundMark x1="62031" y1="68069" x2="61369" y2="64019"/>
                        <a14:backgroundMark x1="59823" y1="47352" x2="61369" y2="47975"/>
                        <a14:backgroundMark x1="5298" y1="40966" x2="5519" y2="73209"/>
                        <a14:backgroundMark x1="4415" y1="85358" x2="14349" y2="94081"/>
                        <a14:backgroundMark x1="24503" y1="96885" x2="73289" y2="97508"/>
                        <a14:backgroundMark x1="74172" y1="97819" x2="80795" y2="99377"/>
                        <a14:backgroundMark x1="80574" y1="95950" x2="79470" y2="98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14002"/>
            <a:ext cx="3960439" cy="561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8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932402" y="3424642"/>
                <a:ext cx="5554341" cy="6463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</a:rPr>
                        <m:t>𝐼𝐺</m:t>
                      </m:r>
                      <m:d>
                        <m:dPr>
                          <m:ctrlPr>
                            <a:rPr lang="en-US" sz="3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𝑋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3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3600" i="1">
                          <a:latin typeface="Cambria Math"/>
                        </a:rPr>
                        <m:t>−</m:t>
                      </m:r>
                      <m:r>
                        <a:rPr lang="en-US" sz="36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3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sz="3600" i="1">
                              <a:latin typeface="Cambria Math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02" y="3424642"/>
                <a:ext cx="5554341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4956738" y="1484783"/>
                <a:ext cx="1883784" cy="369332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738" y="1484783"/>
                <a:ext cx="188378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9375"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390074" y="2225848"/>
                <a:ext cx="4572000" cy="784638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𝑘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1600" i="1">
                              <a:latin typeface="Cambria Math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i="1">
                                      <a:latin typeface="Cambria Math"/>
                                    </a:rPr>
                                    <m:t>число прецедентов класса 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ru-RU" sz="1600" i="1">
                                      <a:latin typeface="Cambria Math"/>
                                    </a:rPr>
                                    <m:t>всего прецедентов 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4" y="2225848"/>
                <a:ext cx="4572000" cy="7846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89571" y="5435149"/>
                <a:ext cx="8262664" cy="718787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sz="1600" i="1"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𝑣</m:t>
                          </m:r>
                          <m:r>
                            <a:rPr lang="en-US" sz="1600" i="1">
                              <a:latin typeface="Cambria Math"/>
                            </a:rPr>
                            <m:t>∈</m:t>
                          </m:r>
                          <m:r>
                            <a:rPr lang="en-US" sz="1600" i="1">
                              <a:latin typeface="Cambria Math"/>
                            </a:rPr>
                            <m:t>𝑣𝑎𝑙𝑠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𝑓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1600" i="1">
                                  <a:latin typeface="Cambria Math"/>
                                </a:rPr>
                                <m:t>число прецедентов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ru-RU" sz="1600" i="1">
                                  <a:latin typeface="Cambria Math"/>
                                </a:rPr>
                                <m:t>всего прецедентов</m:t>
                              </m:r>
                            </m:den>
                          </m:f>
                        </m:e>
                      </m:nary>
                      <m:r>
                        <a:rPr lang="ru-RU" sz="1600" i="1">
                          <a:latin typeface="Cambria Math"/>
                        </a:rPr>
                        <m:t>⋅</m:t>
                      </m:r>
                      <m:r>
                        <a:rPr lang="en-US" sz="16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1600" i="1">
                              <a:latin typeface="Cambria Math"/>
                            </a:rPr>
                            <m:t>выборка прецедентов с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r>
                            <a:rPr lang="en-US" sz="1600" i="1">
                              <a:latin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71" y="5435149"/>
                <a:ext cx="8262664" cy="7187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689" y="2350152"/>
                <a:ext cx="2241126" cy="661463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ru-RU" b="0" dirty="0" smtClean="0"/>
                  <a:t>Обучающая выборка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89" y="2350152"/>
                <a:ext cx="2241126" cy="661463"/>
              </a:xfrm>
              <a:prstGeom prst="rect">
                <a:avLst/>
              </a:prstGeom>
              <a:blipFill rotWithShape="1">
                <a:blip r:embed="rId6"/>
                <a:stretch>
                  <a:fillRect l="-1617" t="-2679" r="-1348" b="-1786"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51689" y="4581127"/>
            <a:ext cx="1979068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Признак объектов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9" idx="2"/>
          </p:cNvCxnSpPr>
          <p:nvPr/>
        </p:nvCxnSpPr>
        <p:spPr>
          <a:xfrm>
            <a:off x="1472252" y="3011615"/>
            <a:ext cx="1324246" cy="4893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2"/>
          </p:cNvCxnSpPr>
          <p:nvPr/>
        </p:nvCxnSpPr>
        <p:spPr>
          <a:xfrm flipH="1">
            <a:off x="4709572" y="3010486"/>
            <a:ext cx="966502" cy="49052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5" idx="2"/>
          </p:cNvCxnSpPr>
          <p:nvPr/>
        </p:nvCxnSpPr>
        <p:spPr>
          <a:xfrm flipH="1">
            <a:off x="5028746" y="1854115"/>
            <a:ext cx="869884" cy="496037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1472252" y="4009418"/>
            <a:ext cx="1756294" cy="57170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0"/>
          </p:cNvCxnSpPr>
          <p:nvPr/>
        </p:nvCxnSpPr>
        <p:spPr>
          <a:xfrm flipV="1">
            <a:off x="4620903" y="4009418"/>
            <a:ext cx="1343947" cy="142573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82" y="836712"/>
            <a:ext cx="600911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18723500">
            <a:off x="-108012" y="1562238"/>
            <a:ext cx="4185313" cy="707886"/>
          </a:xfrm>
          <a:prstGeom prst="rect">
            <a:avLst/>
          </a:prstGeom>
          <a:ln>
            <a:prstDash val="solid"/>
          </a:ln>
          <a:effectLst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/>
              <a:t>I’d like to be a tree!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500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27984" y="1628800"/>
                <a:ext cx="4474840" cy="4525963"/>
              </a:xfrm>
            </p:spPr>
            <p:txBody>
              <a:bodyPr/>
              <a:lstStyle/>
              <a:p>
                <a:pPr algn="just"/>
                <a:r>
                  <a:rPr lang="ru-RU" dirty="0" smtClean="0"/>
                  <a:t>Число прецедентов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endParaRPr lang="ru-RU" dirty="0" smtClean="0"/>
              </a:p>
              <a:p>
                <a:pPr algn="just"/>
                <a:r>
                  <a:rPr lang="ru-RU" dirty="0" smtClean="0"/>
                  <a:t>Число </a:t>
                </a:r>
                <a:r>
                  <a:rPr lang="ru-RU" dirty="0"/>
                  <a:t>признаков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Для каждого дерева </a:t>
                </a:r>
                <a:r>
                  <a:rPr lang="ru-RU" dirty="0" err="1" smtClean="0"/>
                  <a:t>слу</a:t>
                </a:r>
                <a:r>
                  <a:rPr lang="ru-RU" dirty="0" smtClean="0"/>
                  <a:t>-чайно </a:t>
                </a:r>
                <a:r>
                  <a:rPr lang="ru-RU" u="sng" dirty="0"/>
                  <a:t>с </a:t>
                </a:r>
                <a:r>
                  <a:rPr lang="ru-RU" u="sng" dirty="0" smtClean="0"/>
                  <a:t>повторением</a:t>
                </a:r>
                <a:r>
                  <a:rPr lang="ru-RU" dirty="0" smtClean="0"/>
                  <a:t> вы-</a:t>
                </a:r>
                <a:r>
                  <a:rPr lang="ru-RU" dirty="0" err="1" smtClean="0"/>
                  <a:t>бираем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 smtClean="0"/>
                  <a:t>объектов</a:t>
                </a:r>
                <a:endParaRPr lang="ru-RU" dirty="0"/>
              </a:p>
              <a:p>
                <a:pPr algn="just"/>
                <a:r>
                  <a:rPr lang="ru-RU" dirty="0"/>
                  <a:t>И случайную </a:t>
                </a:r>
                <a:r>
                  <a:rPr lang="ru-RU" dirty="0" err="1" smtClean="0"/>
                  <a:t>подвыборку</a:t>
                </a:r>
                <a:r>
                  <a:rPr lang="ru-RU" dirty="0" smtClean="0"/>
                  <a:t> </a:t>
                </a:r>
                <a:r>
                  <a:rPr lang="ru-RU" dirty="0"/>
                  <a:t>из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</m:rad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признаков</a:t>
                </a:r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27984" y="1628800"/>
                <a:ext cx="4474840" cy="4525963"/>
              </a:xfrm>
              <a:blipFill rotWithShape="1">
                <a:blip r:embed="rId2"/>
                <a:stretch>
                  <a:fillRect l="-2316" t="-1211" r="-2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781969"/>
            <a:ext cx="33813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0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Out-of-bag</a:t>
            </a:r>
            <a:r>
              <a:rPr lang="ru-RU" dirty="0" smtClean="0"/>
              <a:t> (</a:t>
            </a:r>
            <a:r>
              <a:rPr lang="en-US" dirty="0" smtClean="0"/>
              <a:t>OOB)</a:t>
            </a:r>
            <a:endParaRPr lang="ru-RU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8" l="0" r="976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4569"/>
            <a:ext cx="4038600" cy="31972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427984" y="1628800"/>
            <a:ext cx="447484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 smtClean="0"/>
              <a:t>В каждое дерево не попа-дает примерно </a:t>
            </a:r>
            <a:r>
              <a:rPr lang="en-US" dirty="0" smtClean="0"/>
              <a:t>N/3</a:t>
            </a:r>
            <a:r>
              <a:rPr lang="ru-RU" dirty="0" smtClean="0"/>
              <a:t> </a:t>
            </a:r>
            <a:r>
              <a:rPr lang="ru-RU" dirty="0" err="1" smtClean="0"/>
              <a:t>преце-дентов</a:t>
            </a:r>
            <a:endParaRPr lang="ru-RU" dirty="0" smtClean="0"/>
          </a:p>
          <a:p>
            <a:pPr algn="just"/>
            <a:r>
              <a:rPr lang="ru-RU" dirty="0" smtClean="0"/>
              <a:t>Можно вычислять ошибку случайного леса, посылая в каждое дерево только объекты, которые не </a:t>
            </a:r>
            <a:r>
              <a:rPr lang="ru-RU" dirty="0" err="1" smtClean="0"/>
              <a:t>учас-твовали</a:t>
            </a:r>
            <a:r>
              <a:rPr lang="ru-RU" dirty="0" smtClean="0"/>
              <a:t> при его обучении</a:t>
            </a:r>
          </a:p>
          <a:p>
            <a:pPr algn="just"/>
            <a:r>
              <a:rPr lang="ru-RU" dirty="0" smtClean="0"/>
              <a:t>Такая ошибка будет нес-</a:t>
            </a:r>
            <a:r>
              <a:rPr lang="ru-RU" dirty="0" err="1" smtClean="0"/>
              <a:t>мещенной</a:t>
            </a:r>
            <a:r>
              <a:rPr lang="ru-RU" dirty="0" smtClean="0"/>
              <a:t> оценкой ошибки на генеральной </a:t>
            </a:r>
            <a:r>
              <a:rPr lang="ru-RU" dirty="0" err="1" smtClean="0"/>
              <a:t>совокуп-ности</a:t>
            </a:r>
            <a:endParaRPr lang="ru-RU" dirty="0" smtClean="0"/>
          </a:p>
          <a:p>
            <a:pPr algn="just"/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87824" y="2564904"/>
            <a:ext cx="864096" cy="28803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27984" y="1628800"/>
                <a:ext cx="4474840" cy="52292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ru-RU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обучающая вы-</a:t>
                </a:r>
                <a:r>
                  <a:rPr lang="ru-RU" dirty="0" err="1" smtClean="0"/>
                  <a:t>борка</a:t>
                </a:r>
                <a:endParaRPr lang="ru-RU" dirty="0" smtClean="0"/>
              </a:p>
              <a:p>
                <a:pPr algn="just"/>
                <a:r>
                  <a:rPr lang="ru-RU" b="0" dirty="0" smtClean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–</a:t>
                </a:r>
                <a:r>
                  <a:rPr lang="ru-RU" dirty="0" smtClean="0"/>
                  <a:t> та же выборка, но значения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err="1" smtClean="0"/>
                  <a:t>го</a:t>
                </a:r>
                <a:r>
                  <a:rPr lang="ru-RU" dirty="0" smtClean="0"/>
                  <a:t> признака случайно перемешаны по всем прецедентам</a:t>
                </a:r>
              </a:p>
              <a:p>
                <a:pPr algn="just"/>
                <a:r>
                  <a:rPr lang="ru-RU" dirty="0" smtClean="0"/>
                  <a:t>Важность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 smtClean="0"/>
                  <a:t>-го</a:t>
                </a:r>
                <a:r>
                  <a:rPr lang="en-US" dirty="0" smtClean="0"/>
                  <a:t> </a:t>
                </a:r>
                <a:r>
                  <a:rPr lang="ru-RU" dirty="0" smtClean="0"/>
                  <a:t>признака определяется как </a:t>
                </a:r>
                <a:r>
                  <a:rPr lang="ru-RU" dirty="0" err="1" smtClean="0"/>
                  <a:t>разни-ца</a:t>
                </a:r>
                <a:r>
                  <a:rPr lang="ru-RU" dirty="0" smtClean="0"/>
                  <a:t> между ошибками леса на </a:t>
                </a:r>
                <a:r>
                  <a:rPr lang="en-US" u="sng" dirty="0" smtClean="0"/>
                  <a:t>OOB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между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lang="ru-RU" dirty="0" smtClean="0"/>
              </a:p>
              <a:p>
                <a:pPr algn="just"/>
                <a:endParaRPr lang="ru-RU" dirty="0" smtClean="0"/>
              </a:p>
            </p:txBody>
          </p:sp>
        </mc:Choice>
        <mc:Fallback xmlns=""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27984" y="1628800"/>
                <a:ext cx="4474840" cy="5229200"/>
              </a:xfrm>
              <a:blipFill rotWithShape="1">
                <a:blip r:embed="rId2"/>
                <a:stretch>
                  <a:fillRect l="-2316" t="-1049" r="-2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8194"/>
            <a:ext cx="40386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5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wallz.eu/photo/4300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91" y="2564904"/>
            <a:ext cx="7632168" cy="42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2" y="116632"/>
            <a:ext cx="261077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Достоинства</a:t>
            </a:r>
            <a:r>
              <a:rPr lang="en-US" dirty="0" smtClean="0"/>
              <a:t>/</a:t>
            </a:r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268760"/>
            <a:ext cx="193649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Высокое качество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347864" y="764704"/>
            <a:ext cx="306019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Сравнимо с </a:t>
            </a:r>
            <a:r>
              <a:rPr lang="en-US" dirty="0" smtClean="0"/>
              <a:t>SVM</a:t>
            </a:r>
            <a:r>
              <a:rPr lang="ru-RU" dirty="0" smtClean="0"/>
              <a:t> и </a:t>
            </a:r>
            <a:r>
              <a:rPr lang="ru-RU" dirty="0" err="1" smtClean="0"/>
              <a:t>бустингом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285057" y="1945849"/>
            <a:ext cx="202356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Лучше </a:t>
            </a:r>
            <a:r>
              <a:rPr lang="ru-RU" dirty="0" err="1" smtClean="0"/>
              <a:t>нейросетей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2708920"/>
            <a:ext cx="36320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Эффективная обработка большого </a:t>
            </a:r>
            <a:br>
              <a:rPr lang="ru-RU" dirty="0" smtClean="0"/>
            </a:br>
            <a:r>
              <a:rPr lang="ru-RU" dirty="0" smtClean="0"/>
              <a:t>числа признаков и классов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855067" y="1453426"/>
            <a:ext cx="3822841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Одинаково хорошо обрабатываются </a:t>
            </a:r>
            <a:br>
              <a:rPr lang="ru-RU" dirty="0" smtClean="0"/>
            </a:br>
            <a:r>
              <a:rPr lang="ru-RU" dirty="0" smtClean="0"/>
              <a:t>дискретные и непрерывные данные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876256" y="3374609"/>
            <a:ext cx="151291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Параллелизм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342974" y="4083785"/>
            <a:ext cx="211731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Масштабируемость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992705" y="2277408"/>
            <a:ext cx="283071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Внутренняя оценка </a:t>
            </a:r>
            <a:br>
              <a:rPr lang="ru-RU" dirty="0" smtClean="0"/>
            </a:br>
            <a:r>
              <a:rPr lang="ru-RU" dirty="0" smtClean="0"/>
              <a:t>обобщающей способности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smtClean="0"/>
              <a:t>out-of-bag)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55576" y="3842683"/>
            <a:ext cx="295232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dirty="0"/>
              <a:t>Склонен к переобучению </a:t>
            </a:r>
            <a:endParaRPr lang="en-US" dirty="0" smtClean="0"/>
          </a:p>
          <a:p>
            <a:r>
              <a:rPr lang="ru-RU" dirty="0" smtClean="0"/>
              <a:t>на </a:t>
            </a:r>
            <a:r>
              <a:rPr lang="ru-RU" dirty="0"/>
              <a:t>зашумленных данных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90804" y="4797152"/>
            <a:ext cx="260244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Большой размер </a:t>
            </a:r>
            <a:endParaRPr lang="en-US" dirty="0" smtClean="0"/>
          </a:p>
          <a:p>
            <a:r>
              <a:rPr lang="ru-RU" dirty="0" smtClean="0"/>
              <a:t>получающихся </a:t>
            </a:r>
            <a:r>
              <a:rPr lang="ru-RU" dirty="0"/>
              <a:t>моделей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96136" y="250171"/>
            <a:ext cx="29916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Оценка важности признаков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20"/>
            <a:ext cx="9158122" cy="647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0903" y="458044"/>
            <a:ext cx="48894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latin typeface="Agency FB" pitchFamily="34" charset="0"/>
              </a:rPr>
              <a:t>EXPERIMENT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244587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Нарезка ДНК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10" y="1600200"/>
            <a:ext cx="623918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2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 деревьев на обучении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Motivation</a:t>
            </a:r>
            <a:endParaRPr lang="ru-RU" dirty="0" smtClean="0"/>
          </a:p>
          <a:p>
            <a:pPr algn="just"/>
            <a:r>
              <a:rPr lang="ru-RU" dirty="0" smtClean="0"/>
              <a:t>Обучение </a:t>
            </a:r>
            <a:r>
              <a:rPr lang="ru-RU" dirty="0"/>
              <a:t>леса отчасти </a:t>
            </a:r>
            <a:r>
              <a:rPr lang="ru-RU" dirty="0" smtClean="0"/>
              <a:t>случайно</a:t>
            </a:r>
            <a:endParaRPr lang="ru-RU" dirty="0"/>
          </a:p>
          <a:p>
            <a:pPr algn="just"/>
            <a:r>
              <a:rPr lang="ru-RU" dirty="0"/>
              <a:t>Обучая небольшое </a:t>
            </a:r>
            <a:r>
              <a:rPr lang="ru-RU" dirty="0" err="1" smtClean="0"/>
              <a:t>чис</a:t>
            </a:r>
            <a:r>
              <a:rPr lang="en-US" dirty="0" smtClean="0"/>
              <a:t>-</a:t>
            </a:r>
            <a:r>
              <a:rPr lang="ru-RU" dirty="0" err="1" smtClean="0"/>
              <a:t>ло</a:t>
            </a:r>
            <a:r>
              <a:rPr lang="ru-RU" dirty="0" smtClean="0"/>
              <a:t> </a:t>
            </a:r>
            <a:r>
              <a:rPr lang="ru-RU" dirty="0"/>
              <a:t>деревьев мы можем получать нестабильный результат</a:t>
            </a:r>
          </a:p>
          <a:p>
            <a:r>
              <a:rPr lang="ru-RU" dirty="0"/>
              <a:t>Сколько нужно деревьев для получения </a:t>
            </a:r>
            <a:r>
              <a:rPr lang="ru-RU" dirty="0" smtClean="0"/>
              <a:t>стабиль</a:t>
            </a:r>
            <a:r>
              <a:rPr lang="en-US" dirty="0" smtClean="0"/>
              <a:t>-</a:t>
            </a:r>
            <a:r>
              <a:rPr lang="ru-RU" dirty="0" err="1" smtClean="0"/>
              <a:t>ности</a:t>
            </a:r>
            <a:r>
              <a:rPr lang="ru-RU" dirty="0"/>
              <a:t>?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Experiment</a:t>
            </a:r>
            <a:endParaRPr lang="ru-RU" dirty="0" smtClean="0"/>
          </a:p>
          <a:p>
            <a:pPr algn="just"/>
            <a:r>
              <a:rPr lang="ru-RU" dirty="0" smtClean="0"/>
              <a:t>Будем наращивать </a:t>
            </a:r>
            <a:r>
              <a:rPr lang="ru-RU" dirty="0" err="1" smtClean="0"/>
              <a:t>чис</a:t>
            </a:r>
            <a:r>
              <a:rPr lang="en-US" dirty="0" smtClean="0"/>
              <a:t>-</a:t>
            </a:r>
            <a:r>
              <a:rPr lang="ru-RU" dirty="0" err="1" smtClean="0"/>
              <a:t>ло</a:t>
            </a:r>
            <a:r>
              <a:rPr lang="ru-RU" dirty="0" smtClean="0"/>
              <a:t> деревьев на </a:t>
            </a:r>
            <a:r>
              <a:rPr lang="ru-RU" dirty="0" err="1" smtClean="0"/>
              <a:t>обуче</a:t>
            </a:r>
            <a:r>
              <a:rPr lang="en-US" dirty="0"/>
              <a:t>-</a:t>
            </a:r>
            <a:r>
              <a:rPr lang="ru-RU" dirty="0" err="1" smtClean="0"/>
              <a:t>нии</a:t>
            </a:r>
            <a:endParaRPr lang="ru-RU" dirty="0" smtClean="0"/>
          </a:p>
          <a:p>
            <a:pPr algn="just"/>
            <a:r>
              <a:rPr lang="ru-RU" dirty="0" smtClean="0"/>
              <a:t>Сравнивать ошибку на обучении и тесте</a:t>
            </a:r>
          </a:p>
          <a:p>
            <a:pPr algn="just"/>
            <a:r>
              <a:rPr lang="ru-RU" dirty="0" smtClean="0"/>
              <a:t>Нужно найти число де-</a:t>
            </a:r>
            <a:r>
              <a:rPr lang="ru-RU" dirty="0" err="1" smtClean="0"/>
              <a:t>ревьев</a:t>
            </a:r>
            <a:r>
              <a:rPr lang="ru-RU" dirty="0" smtClean="0"/>
              <a:t>, на которых ста-</a:t>
            </a:r>
            <a:r>
              <a:rPr lang="ru-RU" dirty="0" err="1" smtClean="0"/>
              <a:t>билизируется</a:t>
            </a:r>
            <a:r>
              <a:rPr lang="ru-RU" dirty="0" smtClean="0"/>
              <a:t> ошибка</a:t>
            </a:r>
          </a:p>
          <a:p>
            <a:pPr algn="just"/>
            <a:r>
              <a:rPr lang="ru-RU" dirty="0" smtClean="0"/>
              <a:t>Обучение на 3й (201)</a:t>
            </a:r>
          </a:p>
          <a:p>
            <a:pPr algn="just"/>
            <a:r>
              <a:rPr lang="ru-RU" dirty="0" smtClean="0"/>
              <a:t>Тест на 1 и 2й (79+58)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1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Число деревьев на обучении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02818" y="2636912"/>
            <a:ext cx="174118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Обучение по 3й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42757" y="3140968"/>
            <a:ext cx="150887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Тест на 1 и 2й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128768" y="2132856"/>
            <a:ext cx="201523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Все 470 признаков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708568" y="1710100"/>
            <a:ext cx="0" cy="395114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:\KNEK-BOOK\Мои фотографии\Nice draw\x_f8400c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27612"/>
            <a:ext cx="2195736" cy="21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Выноска 2 4"/>
          <p:cNvSpPr/>
          <p:nvPr/>
        </p:nvSpPr>
        <p:spPr>
          <a:xfrm>
            <a:off x="2483768" y="6093296"/>
            <a:ext cx="3960440" cy="612648"/>
          </a:xfrm>
          <a:prstGeom prst="borderCallout2">
            <a:avLst>
              <a:gd name="adj1" fmla="val 48290"/>
              <a:gd name="adj2" fmla="val 100375"/>
              <a:gd name="adj3" fmla="val -21673"/>
              <a:gd name="adj4" fmla="val 121623"/>
              <a:gd name="adj5" fmla="val -52301"/>
              <a:gd name="adj6" fmla="val 1310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Будем использовать 300 </a:t>
            </a:r>
            <a:r>
              <a:rPr lang="ru-RU" dirty="0" smtClean="0"/>
              <a:t>деревьев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142114" y="1340768"/>
            <a:ext cx="1566454" cy="369332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Стабилизация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Смещенные данные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Motivation</a:t>
            </a:r>
            <a:endParaRPr lang="ru-RU" dirty="0" smtClean="0"/>
          </a:p>
          <a:p>
            <a:r>
              <a:rPr lang="ru-RU" dirty="0"/>
              <a:t>Нам </a:t>
            </a:r>
            <a:r>
              <a:rPr lang="ru-RU" dirty="0" smtClean="0"/>
              <a:t>   предоставляются данные </a:t>
            </a:r>
            <a:r>
              <a:rPr lang="ru-RU" dirty="0"/>
              <a:t>из трех </a:t>
            </a:r>
            <a:r>
              <a:rPr lang="ru-RU" dirty="0" err="1" smtClean="0"/>
              <a:t>различ-ных</a:t>
            </a:r>
            <a:r>
              <a:rPr lang="ru-RU" dirty="0" smtClean="0"/>
              <a:t> </a:t>
            </a:r>
            <a:r>
              <a:rPr lang="ru-RU" dirty="0"/>
              <a:t>лабораторий</a:t>
            </a:r>
          </a:p>
          <a:p>
            <a:pPr algn="just"/>
            <a:r>
              <a:rPr lang="ru-RU" dirty="0"/>
              <a:t>В каждой съемка чипов проводилась в разных условиях</a:t>
            </a:r>
          </a:p>
          <a:p>
            <a:pPr algn="just"/>
            <a:r>
              <a:rPr lang="ru-RU" dirty="0"/>
              <a:t>Что если данные не </a:t>
            </a:r>
            <a:r>
              <a:rPr lang="ru-RU" dirty="0" smtClean="0"/>
              <a:t>од-</a:t>
            </a:r>
            <a:r>
              <a:rPr lang="ru-RU" dirty="0" err="1" smtClean="0"/>
              <a:t>нородны</a:t>
            </a:r>
            <a:r>
              <a:rPr lang="ru-RU" dirty="0" smtClean="0"/>
              <a:t> </a:t>
            </a:r>
            <a:r>
              <a:rPr lang="ru-RU" dirty="0"/>
              <a:t>и задача не корректна?</a:t>
            </a:r>
          </a:p>
          <a:p>
            <a:pPr algn="just"/>
            <a:r>
              <a:rPr lang="ru-RU" dirty="0"/>
              <a:t>Насколько разную </a:t>
            </a:r>
            <a:r>
              <a:rPr lang="ru-RU" dirty="0" smtClean="0"/>
              <a:t>при-роду </a:t>
            </a:r>
            <a:r>
              <a:rPr lang="ru-RU" dirty="0"/>
              <a:t>имеют данные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4099" name="Picture 3" descr="H:\KNEK-BOOK\Мои фотографии\Nice draw\x_b3eb73c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013176"/>
            <a:ext cx="2459766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Experiment</a:t>
            </a:r>
            <a:endParaRPr lang="ru-RU" dirty="0" smtClean="0"/>
          </a:p>
          <a:p>
            <a:pPr algn="just"/>
            <a:r>
              <a:rPr lang="ru-RU" dirty="0" smtClean="0"/>
              <a:t>Будем обучаться на од-ной лаборатории и тес-тировать на других</a:t>
            </a:r>
          </a:p>
          <a:p>
            <a:pPr algn="just"/>
            <a:r>
              <a:rPr lang="ru-RU" dirty="0" smtClean="0"/>
              <a:t>Так для каждой </a:t>
            </a:r>
            <a:r>
              <a:rPr lang="ru-RU" dirty="0" err="1" smtClean="0"/>
              <a:t>лабора</a:t>
            </a:r>
            <a:r>
              <a:rPr lang="ru-RU" dirty="0" smtClean="0"/>
              <a:t>-тории</a:t>
            </a:r>
          </a:p>
          <a:p>
            <a:pPr algn="just"/>
            <a:r>
              <a:rPr lang="ru-RU" dirty="0" smtClean="0"/>
              <a:t>Построим </a:t>
            </a:r>
            <a:r>
              <a:rPr lang="en-US" dirty="0" smtClean="0"/>
              <a:t>ROC</a:t>
            </a:r>
            <a:r>
              <a:rPr lang="ru-RU" dirty="0" smtClean="0"/>
              <a:t> для </a:t>
            </a:r>
            <a:r>
              <a:rPr lang="ru-RU" dirty="0" err="1" smtClean="0"/>
              <a:t>каж-дого</a:t>
            </a:r>
            <a:r>
              <a:rPr lang="ru-RU" dirty="0" smtClean="0"/>
              <a:t> случая</a:t>
            </a:r>
          </a:p>
          <a:p>
            <a:pPr algn="just"/>
            <a:r>
              <a:rPr lang="ru-RU" dirty="0" smtClean="0"/>
              <a:t>По </a:t>
            </a:r>
            <a:r>
              <a:rPr lang="en-US" dirty="0" smtClean="0"/>
              <a:t>ROC</a:t>
            </a:r>
            <a:r>
              <a:rPr lang="ru-RU" dirty="0"/>
              <a:t> </a:t>
            </a:r>
            <a:r>
              <a:rPr lang="ru-RU" dirty="0" smtClean="0"/>
              <a:t>можно судить об однородности данных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77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Смещены ли данные?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31" y="2480558"/>
            <a:ext cx="2879725" cy="215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543" y="2480558"/>
            <a:ext cx="2879725" cy="215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4315085" y="1838144"/>
            <a:ext cx="1824154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  </a:t>
            </a:r>
            <a:r>
              <a:rPr lang="ru-RU" dirty="0" err="1" smtClean="0"/>
              <a:t>Недообучается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1321917"/>
            <a:ext cx="13814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58 человек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-2" y="817861"/>
            <a:ext cx="138147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79 человек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825973"/>
            <a:ext cx="13814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201 человек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76517" y="1288631"/>
            <a:ext cx="1901290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Самая </a:t>
            </a:r>
            <a:r>
              <a:rPr lang="ru-RU" dirty="0"/>
              <a:t>маленькая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350251" y="1839306"/>
            <a:ext cx="2137060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Можно тестировать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354877" y="1288631"/>
            <a:ext cx="2139625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Лучше не обучаться</a:t>
            </a:r>
            <a:endParaRPr lang="ru-RU" dirty="0"/>
          </a:p>
        </p:txBody>
      </p:sp>
      <p:cxnSp>
        <p:nvCxnSpPr>
          <p:cNvPr id="20" name="Прямая соединительная линия 19"/>
          <p:cNvCxnSpPr>
            <a:stCxn id="4" idx="0"/>
            <a:endCxn id="9" idx="2"/>
          </p:cNvCxnSpPr>
          <p:nvPr/>
        </p:nvCxnSpPr>
        <p:spPr>
          <a:xfrm flipV="1">
            <a:off x="5227162" y="1657963"/>
            <a:ext cx="0" cy="18018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17" idx="0"/>
            <a:endCxn id="18" idx="2"/>
          </p:cNvCxnSpPr>
          <p:nvPr/>
        </p:nvCxnSpPr>
        <p:spPr>
          <a:xfrm flipV="1">
            <a:off x="7418781" y="1657963"/>
            <a:ext cx="5909" cy="18134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stCxn id="9" idx="3"/>
            <a:endCxn id="18" idx="1"/>
          </p:cNvCxnSpPr>
          <p:nvPr/>
        </p:nvCxnSpPr>
        <p:spPr>
          <a:xfrm>
            <a:off x="6177807" y="1473297"/>
            <a:ext cx="17707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4" idx="3"/>
            <a:endCxn id="17" idx="1"/>
          </p:cNvCxnSpPr>
          <p:nvPr/>
        </p:nvCxnSpPr>
        <p:spPr>
          <a:xfrm>
            <a:off x="6139239" y="2022810"/>
            <a:ext cx="211012" cy="116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9" idx="1"/>
          </p:cNvCxnSpPr>
          <p:nvPr/>
        </p:nvCxnSpPr>
        <p:spPr>
          <a:xfrm flipH="1">
            <a:off x="1547664" y="1473297"/>
            <a:ext cx="2728853" cy="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H:\KNEK-BOOK\Мои фотографии\Nice draw\x_d9e34e27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17" y="4321176"/>
            <a:ext cx="3180238" cy="253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7847" y="2480558"/>
            <a:ext cx="2879725" cy="215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Овальная выноска 5"/>
          <p:cNvSpPr/>
          <p:nvPr/>
        </p:nvSpPr>
        <p:spPr>
          <a:xfrm>
            <a:off x="2690739" y="4941168"/>
            <a:ext cx="3168352" cy="1368152"/>
          </a:xfrm>
          <a:prstGeom prst="wedgeEllipseCallout">
            <a:avLst>
              <a:gd name="adj1" fmla="val 83786"/>
              <a:gd name="adj2" fmla="val 418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Смотрите, данные одной природы</a:t>
            </a:r>
            <a:r>
              <a:rPr lang="ru-RU" sz="2400" dirty="0" smtClean="0"/>
              <a:t>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872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Устойчивость отбора признаков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Motivation</a:t>
            </a:r>
            <a:endParaRPr lang="ru-RU" dirty="0" smtClean="0"/>
          </a:p>
          <a:p>
            <a:r>
              <a:rPr lang="ru-RU" dirty="0" smtClean="0"/>
              <a:t>Случайный лес позволяет оценить информативность признака</a:t>
            </a:r>
          </a:p>
          <a:p>
            <a:pPr algn="just"/>
            <a:r>
              <a:rPr lang="ru-RU" dirty="0" smtClean="0"/>
              <a:t>Лес обучается случайно и разные ансамбли будут возвращать разную ин-</a:t>
            </a:r>
            <a:r>
              <a:rPr lang="ru-RU" dirty="0" err="1" smtClean="0"/>
              <a:t>формативность</a:t>
            </a:r>
            <a:endParaRPr lang="ru-RU" dirty="0" smtClean="0"/>
          </a:p>
          <a:p>
            <a:pPr algn="just"/>
            <a:r>
              <a:rPr lang="ru-RU" dirty="0" smtClean="0"/>
              <a:t>Насколько устойчив пока-</a:t>
            </a:r>
            <a:r>
              <a:rPr lang="ru-RU" dirty="0" err="1" smtClean="0"/>
              <a:t>затель</a:t>
            </a:r>
            <a:r>
              <a:rPr lang="ru-RU" dirty="0" smtClean="0"/>
              <a:t> информативности, который возвращает </a:t>
            </a:r>
            <a:r>
              <a:rPr lang="ru-RU" dirty="0" err="1" smtClean="0"/>
              <a:t>слу</a:t>
            </a:r>
            <a:r>
              <a:rPr lang="ru-RU" dirty="0" smtClean="0"/>
              <a:t>-чайный лес из 300 де-</a:t>
            </a:r>
            <a:r>
              <a:rPr lang="ru-RU" dirty="0" err="1" smtClean="0"/>
              <a:t>ревьев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Experiment</a:t>
            </a:r>
            <a:endParaRPr lang="ru-RU" dirty="0" smtClean="0"/>
          </a:p>
          <a:p>
            <a:pPr algn="just"/>
            <a:r>
              <a:rPr lang="ru-RU" dirty="0" smtClean="0"/>
              <a:t>Обучим 50 лесов по 300 деревьев</a:t>
            </a:r>
          </a:p>
          <a:p>
            <a:pPr algn="just"/>
            <a:r>
              <a:rPr lang="ru-RU" dirty="0" smtClean="0"/>
              <a:t>Вычислим по каждому признаку медиану и ин-</a:t>
            </a:r>
            <a:r>
              <a:rPr lang="ru-RU" dirty="0" err="1" smtClean="0"/>
              <a:t>терквантильный</a:t>
            </a:r>
            <a:r>
              <a:rPr lang="ru-RU" dirty="0" smtClean="0"/>
              <a:t> размах информативности</a:t>
            </a:r>
          </a:p>
          <a:p>
            <a:pPr algn="just"/>
            <a:r>
              <a:rPr lang="ru-RU" dirty="0" smtClean="0"/>
              <a:t>Хорошо, если вверху ока-</a:t>
            </a:r>
            <a:r>
              <a:rPr lang="ru-RU" dirty="0" err="1" smtClean="0"/>
              <a:t>жется</a:t>
            </a:r>
            <a:r>
              <a:rPr lang="ru-RU" dirty="0" smtClean="0"/>
              <a:t> несколько генов с высокой медианой и низ-ким размахом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19" y="5157192"/>
            <a:ext cx="1633781" cy="170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5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KNEK-BOOK\Мои фотографии\Nice draw\x_e424788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13022"/>
            <a:ext cx="2444978" cy="24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Устойчивость отбора признаков</a:t>
            </a:r>
            <a:endParaRPr lang="ru-RU" dirty="0"/>
          </a:p>
        </p:txBody>
      </p:sp>
      <p:pic>
        <p:nvPicPr>
          <p:cNvPr id="2050" name="Picture 2" descr="D:\Genes\11_present\rf_feat_sta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2051720" y="6150518"/>
            <a:ext cx="5400600" cy="432048"/>
          </a:xfrm>
          <a:prstGeom prst="wedgeRectCallout">
            <a:avLst>
              <a:gd name="adj1" fmla="val 59595"/>
              <a:gd name="adj2" fmla="val -4993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Признаки отсортированы по медиане </a:t>
            </a:r>
            <a:r>
              <a:rPr lang="ru-RU" dirty="0" smtClean="0"/>
              <a:t>значимости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-17858" y="2029490"/>
                <a:ext cx="1250663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× </m:t>
                    </m:r>
                  </m:oMath>
                </a14:m>
                <a:r>
                  <a:rPr lang="ru-RU" dirty="0" smtClean="0"/>
                  <a:t>50 лесов</a:t>
                </a:r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858" y="2029490"/>
                <a:ext cx="1250663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4615" r="-2871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-17859" y="2561412"/>
                <a:ext cx="1729448" cy="369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× </m:t>
                    </m:r>
                  </m:oMath>
                </a14:m>
                <a:r>
                  <a:rPr lang="ru-RU" dirty="0" smtClean="0"/>
                  <a:t>300 </a:t>
                </a:r>
                <a:r>
                  <a:rPr lang="ru-RU" dirty="0"/>
                  <a:t>деревьев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859" y="2561412"/>
                <a:ext cx="1729448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4615" r="-208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-35717" y="3083144"/>
            <a:ext cx="133562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Значимость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066138" y="2791248"/>
            <a:ext cx="109203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Медиана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281774" y="3323084"/>
            <a:ext cx="8763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Размах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357934" y="2029488"/>
            <a:ext cx="178606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r"/>
            <a:r>
              <a:rPr lang="ru-RU" dirty="0" smtClean="0"/>
              <a:t>Обучение на 3й </a:t>
            </a:r>
            <a:br>
              <a:rPr lang="ru-RU" dirty="0" smtClean="0"/>
            </a:br>
            <a:r>
              <a:rPr lang="ru-RU" dirty="0" smtClean="0"/>
              <a:t>лаборатории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63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отобранных признаков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Motivation</a:t>
            </a:r>
            <a:endParaRPr lang="ru-RU" dirty="0" smtClean="0"/>
          </a:p>
          <a:p>
            <a:pPr algn="just"/>
            <a:r>
              <a:rPr lang="ru-RU" dirty="0" smtClean="0"/>
              <a:t>Наконец, мы готовы посмотреть на качество отбираемых признаков</a:t>
            </a:r>
          </a:p>
          <a:p>
            <a:pPr algn="just"/>
            <a:r>
              <a:rPr lang="ru-RU" dirty="0" smtClean="0"/>
              <a:t>Будем смотреть на </a:t>
            </a:r>
            <a:r>
              <a:rPr lang="ru-RU" dirty="0" err="1" smtClean="0"/>
              <a:t>зави-симость</a:t>
            </a:r>
            <a:r>
              <a:rPr lang="ru-RU" dirty="0" smtClean="0"/>
              <a:t> качества </a:t>
            </a:r>
            <a:r>
              <a:rPr lang="ru-RU" dirty="0" err="1" smtClean="0"/>
              <a:t>клас-сификатора</a:t>
            </a:r>
            <a:r>
              <a:rPr lang="ru-RU" dirty="0" smtClean="0"/>
              <a:t> от числа до-</a:t>
            </a:r>
            <a:r>
              <a:rPr lang="ru-RU" dirty="0" err="1" smtClean="0"/>
              <a:t>бавляемых</a:t>
            </a:r>
            <a:r>
              <a:rPr lang="ru-RU" dirty="0" smtClean="0"/>
              <a:t> признаков</a:t>
            </a:r>
          </a:p>
          <a:p>
            <a:pPr algn="just"/>
            <a:r>
              <a:rPr lang="ru-RU" dirty="0" smtClean="0"/>
              <a:t>Признаки добавляем в порядке убывания </a:t>
            </a:r>
            <a:r>
              <a:rPr lang="ru-RU" dirty="0" err="1" smtClean="0"/>
              <a:t>зна-чимости</a:t>
            </a:r>
            <a:endParaRPr lang="ru-RU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gency FB" pitchFamily="34" charset="0"/>
              </a:rPr>
              <a:t>Experiment</a:t>
            </a:r>
            <a:endParaRPr lang="ru-RU" dirty="0" smtClean="0"/>
          </a:p>
          <a:p>
            <a:pPr algn="just"/>
            <a:r>
              <a:rPr lang="ru-RU" dirty="0" smtClean="0"/>
              <a:t>Значимость определяем по величине медианы</a:t>
            </a:r>
          </a:p>
          <a:p>
            <a:pPr algn="just"/>
            <a:r>
              <a:rPr lang="ru-RU" dirty="0"/>
              <a:t>Качество будем </a:t>
            </a:r>
            <a:r>
              <a:rPr lang="ru-RU" dirty="0" err="1"/>
              <a:t>изме-рять</a:t>
            </a:r>
            <a:r>
              <a:rPr lang="ru-RU" dirty="0"/>
              <a:t> по </a:t>
            </a:r>
            <a:r>
              <a:rPr lang="en-US" dirty="0" smtClean="0"/>
              <a:t>AUC</a:t>
            </a:r>
            <a:endParaRPr lang="ru-RU" dirty="0" smtClean="0"/>
          </a:p>
          <a:p>
            <a:pPr algn="just"/>
            <a:r>
              <a:rPr lang="ru-RU" dirty="0" smtClean="0"/>
              <a:t>Обучаем отдельные </a:t>
            </a:r>
            <a:r>
              <a:rPr lang="ru-RU" dirty="0" err="1" smtClean="0"/>
              <a:t>ле-са</a:t>
            </a:r>
            <a:r>
              <a:rPr lang="ru-RU" dirty="0" smtClean="0"/>
              <a:t> для каждого набора признаков </a:t>
            </a:r>
            <a:endParaRPr lang="ru-RU" dirty="0"/>
          </a:p>
          <a:p>
            <a:pPr algn="just"/>
            <a:r>
              <a:rPr lang="ru-RU" dirty="0"/>
              <a:t>Обучение на 3й</a:t>
            </a:r>
          </a:p>
          <a:p>
            <a:pPr algn="just"/>
            <a:r>
              <a:rPr lang="ru-RU" dirty="0"/>
              <a:t>Тест на 1 и 2й отдельно</a:t>
            </a:r>
          </a:p>
        </p:txBody>
      </p:sp>
    </p:spTree>
    <p:extLst>
      <p:ext uri="{BB962C8B-B14F-4D97-AF65-F5344CB8AC3E}">
        <p14:creationId xmlns:p14="http://schemas.microsoft.com/office/powerpoint/2010/main" val="37672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 отобранных признаков</a:t>
            </a:r>
            <a:endParaRPr lang="ru-RU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528" y="1600200"/>
            <a:ext cx="6032943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:\KNEK-BOOK\Мои фотографии\Nice draw\x_b68f39a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" y="4812035"/>
            <a:ext cx="2045965" cy="204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62531" y="2420888"/>
            <a:ext cx="13814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58 человек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762530" y="1916832"/>
            <a:ext cx="138147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79 человек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7762532" y="2924944"/>
            <a:ext cx="13814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201 человек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-1" y="2420888"/>
            <a:ext cx="13814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Тест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1916832"/>
            <a:ext cx="138147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Тест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924944"/>
            <a:ext cx="135056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Обучение</a:t>
            </a:r>
            <a:endParaRPr lang="ru-RU" dirty="0"/>
          </a:p>
        </p:txBody>
      </p:sp>
      <p:sp>
        <p:nvSpPr>
          <p:cNvPr id="5" name="Выноска 2 4"/>
          <p:cNvSpPr/>
          <p:nvPr/>
        </p:nvSpPr>
        <p:spPr>
          <a:xfrm>
            <a:off x="2339752" y="6093296"/>
            <a:ext cx="5472608" cy="468632"/>
          </a:xfrm>
          <a:prstGeom prst="borderCallout2">
            <a:avLst>
              <a:gd name="adj1" fmla="val 53303"/>
              <a:gd name="adj2" fmla="val -153"/>
              <a:gd name="adj3" fmla="val 43140"/>
              <a:gd name="adj4" fmla="val -10576"/>
              <a:gd name="adj5" fmla="val -44003"/>
              <a:gd name="adj6" fmla="val -26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Добавляем по одному признаку и строим лес </a:t>
            </a:r>
            <a:r>
              <a:rPr lang="ru-RU" dirty="0" smtClean="0"/>
              <a:t>заново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 отобранных признаков</a:t>
            </a:r>
            <a:endParaRPr lang="ru-RU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528" y="1600200"/>
            <a:ext cx="6032943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62531" y="2420888"/>
            <a:ext cx="13814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58 человек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762530" y="1916832"/>
            <a:ext cx="138147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79 человек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762532" y="2924944"/>
            <a:ext cx="13814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201 человек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2420888"/>
            <a:ext cx="13814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Тест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-2" y="1916832"/>
            <a:ext cx="138147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Тест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924944"/>
            <a:ext cx="135056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Обучение</a:t>
            </a:r>
            <a:endParaRPr lang="ru-RU" dirty="0"/>
          </a:p>
        </p:txBody>
      </p:sp>
      <p:pic>
        <p:nvPicPr>
          <p:cNvPr id="11" name="Picture 3" descr="H:\KNEK-BOOK\Мои фотографии\Nice draw\x_b68f39a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" y="4812035"/>
            <a:ext cx="2045965" cy="204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Выноска 2 11"/>
          <p:cNvSpPr/>
          <p:nvPr/>
        </p:nvSpPr>
        <p:spPr>
          <a:xfrm>
            <a:off x="2339752" y="6093296"/>
            <a:ext cx="5472608" cy="468632"/>
          </a:xfrm>
          <a:prstGeom prst="borderCallout2">
            <a:avLst>
              <a:gd name="adj1" fmla="val 53303"/>
              <a:gd name="adj2" fmla="val -153"/>
              <a:gd name="adj3" fmla="val 43140"/>
              <a:gd name="adj4" fmla="val -10576"/>
              <a:gd name="adj5" fmla="val -44003"/>
              <a:gd name="adj6" fmla="val -26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Добавляем по одному признаку и строим лес </a:t>
            </a:r>
            <a:r>
              <a:rPr lang="ru-RU" dirty="0" smtClean="0"/>
              <a:t>заново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8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Итоговый классификатор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5536" y="1600200"/>
            <a:ext cx="4100264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gency FB" pitchFamily="34" charset="0"/>
              </a:rPr>
              <a:t>Motivation</a:t>
            </a:r>
            <a:endParaRPr lang="ru-RU" sz="2400" dirty="0" smtClean="0"/>
          </a:p>
          <a:p>
            <a:pPr algn="just"/>
            <a:r>
              <a:rPr lang="ru-RU" sz="2000" dirty="0" smtClean="0"/>
              <a:t>Давайте, наконец, посмотрим на </a:t>
            </a:r>
            <a:r>
              <a:rPr lang="en-US" sz="2000" dirty="0" smtClean="0"/>
              <a:t>ROC</a:t>
            </a:r>
            <a:r>
              <a:rPr lang="ru-RU" sz="2000" dirty="0" smtClean="0"/>
              <a:t> итогового </a:t>
            </a:r>
            <a:r>
              <a:rPr lang="ru-RU" sz="2000" dirty="0" err="1" smtClean="0"/>
              <a:t>классифика</a:t>
            </a:r>
            <a:r>
              <a:rPr lang="ru-RU" sz="2000" dirty="0" smtClean="0"/>
              <a:t>-тора</a:t>
            </a:r>
          </a:p>
          <a:p>
            <a:pPr algn="just"/>
            <a:r>
              <a:rPr lang="ru-RU" sz="2000" dirty="0" smtClean="0"/>
              <a:t>Которым будем прогнозировать выздоровление</a:t>
            </a:r>
            <a:r>
              <a:rPr lang="en-US" sz="2000" dirty="0" smtClean="0"/>
              <a:t>/</a:t>
            </a:r>
            <a:r>
              <a:rPr lang="ru-RU" sz="2000" dirty="0" smtClean="0"/>
              <a:t>рецидив!</a:t>
            </a:r>
          </a:p>
          <a:p>
            <a:pPr algn="just"/>
            <a:r>
              <a:rPr lang="ru-RU" sz="2000" dirty="0" smtClean="0"/>
              <a:t>Заодно посмотрим, насколько качество скачет на разных </a:t>
            </a:r>
            <a:r>
              <a:rPr lang="ru-RU" sz="2000" dirty="0" err="1" smtClean="0"/>
              <a:t>лабо-раториях</a:t>
            </a:r>
            <a:endParaRPr lang="ru-RU" sz="2000" dirty="0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gency FB" pitchFamily="34" charset="0"/>
              </a:rPr>
              <a:t>Experiment</a:t>
            </a:r>
            <a:endParaRPr lang="ru-RU" sz="2400" dirty="0" smtClean="0"/>
          </a:p>
          <a:p>
            <a:pPr algn="just"/>
            <a:r>
              <a:rPr lang="ru-RU" sz="2000" dirty="0" smtClean="0"/>
              <a:t>Берем первые 20 признаков</a:t>
            </a:r>
            <a:endParaRPr lang="en-US" sz="2000" dirty="0" smtClean="0"/>
          </a:p>
          <a:p>
            <a:pPr algn="just"/>
            <a:r>
              <a:rPr lang="ru-RU" sz="2000" dirty="0" smtClean="0"/>
              <a:t>Обучение на 3й</a:t>
            </a:r>
          </a:p>
          <a:p>
            <a:pPr algn="just"/>
            <a:r>
              <a:rPr lang="ru-RU" sz="2000" dirty="0" smtClean="0"/>
              <a:t>Тест на 1 и 2й отдельно</a:t>
            </a:r>
            <a:endParaRPr lang="ru-RU" sz="2400" dirty="0"/>
          </a:p>
        </p:txBody>
      </p:sp>
      <p:pic>
        <p:nvPicPr>
          <p:cNvPr id="2050" name="Picture 2" descr="H:\KNEK-BOOK\Мои фотографии\Nice draw\x_ef593e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470126"/>
            <a:ext cx="3387874" cy="33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ДНК-микрочип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5259" y="1600200"/>
            <a:ext cx="553348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7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 отобранных признаков</a:t>
            </a:r>
            <a:endParaRPr lang="ru-RU" dirty="0"/>
          </a:p>
        </p:txBody>
      </p:sp>
      <p:pic>
        <p:nvPicPr>
          <p:cNvPr id="4098" name="Picture 2" descr="D:\Genes\11_present\rf_final2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488557"/>
            <a:ext cx="20764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1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Логистическая регрессия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67681"/>
            <a:ext cx="6096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7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958181"/>
            <a:ext cx="337185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 smtClean="0"/>
                  <a:t>Логистическая регрессия</a:t>
                </a:r>
                <a:br>
                  <a:rPr lang="ru-RU" dirty="0" smtClean="0"/>
                </a:br>
                <a:r>
                  <a:rPr lang="ru-RU" dirty="0" smtClean="0"/>
                  <a:t>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/>
                  <a:t> регуляризацией</a:t>
                </a:r>
                <a:endParaRPr lang="ru-RU" dirty="0"/>
              </a:p>
            </p:txBody>
          </p:sp>
        </mc:Choice>
        <mc:Fallback xmlns="">
          <p:sp>
            <p:nvSpPr>
              <p:cNvPr id="5" name="Заголовок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4008" y="1772816"/>
                <a:ext cx="3956248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 smtClean="0"/>
                  <a:t>Настраивает вероятностную модель для бинарной </a:t>
                </a:r>
                <a:r>
                  <a:rPr lang="ru-RU" dirty="0" err="1" smtClean="0"/>
                  <a:t>клас</a:t>
                </a:r>
                <a:r>
                  <a:rPr lang="en-US" dirty="0" smtClean="0"/>
                  <a:t>-</a:t>
                </a:r>
                <a:r>
                  <a:rPr lang="ru-RU" dirty="0" err="1" smtClean="0"/>
                  <a:t>сификации</a:t>
                </a:r>
                <a:endParaRPr lang="ru-RU" dirty="0" smtClean="0"/>
              </a:p>
              <a:p>
                <a:r>
                  <a:rPr lang="ru-RU" dirty="0"/>
                  <a:t>Регуляризация против </a:t>
                </a:r>
                <a:r>
                  <a:rPr lang="ru-RU" dirty="0" smtClean="0"/>
                  <a:t>пере</a:t>
                </a:r>
                <a:r>
                  <a:rPr lang="en-US" dirty="0" smtClean="0"/>
                  <a:t>-</a:t>
                </a:r>
                <a:r>
                  <a:rPr lang="ru-RU" dirty="0" smtClean="0"/>
                  <a:t>обучения</a:t>
                </a:r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(Lasso)</a:t>
                </a:r>
                <a:r>
                  <a:rPr lang="ru-RU" dirty="0" smtClean="0"/>
                  <a:t> отбирает </a:t>
                </a:r>
                <a:r>
                  <a:rPr lang="ru-RU" dirty="0" err="1" smtClean="0"/>
                  <a:t>неболь</a:t>
                </a:r>
                <a:r>
                  <a:rPr lang="en-US" dirty="0" smtClean="0"/>
                  <a:t>-</a:t>
                </a:r>
                <a:r>
                  <a:rPr lang="ru-RU" dirty="0" err="1" smtClean="0"/>
                  <a:t>шое</a:t>
                </a:r>
                <a:r>
                  <a:rPr lang="ru-RU" dirty="0" smtClean="0"/>
                  <a:t> число информативных признаков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(Ridge)</a:t>
                </a:r>
                <a:r>
                  <a:rPr lang="ru-RU" dirty="0" smtClean="0"/>
                  <a:t> учитывает </a:t>
                </a:r>
                <a:r>
                  <a:rPr lang="ru-RU" dirty="0" err="1" smtClean="0"/>
                  <a:t>корре</a:t>
                </a:r>
                <a:r>
                  <a:rPr lang="en-US" dirty="0" smtClean="0"/>
                  <a:t>-</a:t>
                </a:r>
                <a:r>
                  <a:rPr lang="ru-RU" dirty="0" err="1" smtClean="0"/>
                  <a:t>лирующие</a:t>
                </a:r>
                <a:r>
                  <a:rPr lang="ru-RU" dirty="0" smtClean="0"/>
                  <a:t> признаки</a:t>
                </a:r>
              </a:p>
              <a:p>
                <a:r>
                  <a:rPr lang="ru-RU" dirty="0" smtClean="0"/>
                  <a:t>Вписывается с помощью </a:t>
                </a:r>
                <a:r>
                  <a:rPr lang="ru-RU" dirty="0" err="1" smtClean="0"/>
                  <a:t>мо-дификации</a:t>
                </a:r>
                <a:r>
                  <a:rPr lang="ru-RU" dirty="0" smtClean="0"/>
                  <a:t> </a:t>
                </a:r>
                <a:r>
                  <a:rPr lang="en-US" dirty="0" smtClean="0"/>
                  <a:t>LARS</a:t>
                </a:r>
                <a:endParaRPr lang="ru-RU" dirty="0" smtClean="0"/>
              </a:p>
              <a:p>
                <a:r>
                  <a:rPr lang="ru-RU" dirty="0"/>
                  <a:t>П</a:t>
                </a:r>
                <a:r>
                  <a:rPr lang="ru-RU" dirty="0" smtClean="0"/>
                  <a:t>рименяется для обработки </a:t>
                </a:r>
                <a:r>
                  <a:rPr lang="en-US" dirty="0" smtClean="0"/>
                  <a:t>DNA-microarray</a:t>
                </a:r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4008" y="1772816"/>
                <a:ext cx="3956248" cy="4525963"/>
              </a:xfrm>
              <a:blipFill rotWithShape="1">
                <a:blip r:embed="rId4"/>
                <a:stretch>
                  <a:fillRect l="-1849" t="-2156" r="-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9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Максимизация правдоподобия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61713" y="3068960"/>
                <a:ext cx="6844694" cy="9578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𝜆</m:t>
                      </m:r>
                      <m:r>
                        <a:rPr lang="en-US" sz="2000" b="0" i="1" smtClean="0">
                          <a:latin typeface="Cambria Math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713" y="3068960"/>
                <a:ext cx="6844694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1713" y="1980802"/>
                <a:ext cx="1576393" cy="369332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∈{−1,+1}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713" y="1980802"/>
                <a:ext cx="157639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0769"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4561346"/>
                <a:ext cx="3762440" cy="660052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61346"/>
                <a:ext cx="3762440" cy="6600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2080" y="2076435"/>
                <a:ext cx="791370" cy="369332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≥0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076435"/>
                <a:ext cx="79137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08473" y="2076436"/>
                <a:ext cx="1119794" cy="369332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473" y="2076436"/>
                <a:ext cx="111979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08597" y="1937936"/>
                <a:ext cx="1931811" cy="646331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:r>
                  <a:rPr lang="ru-RU" dirty="0" smtClean="0"/>
                  <a:t>Веса признаков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597" y="1937936"/>
                <a:ext cx="1931811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1869" t="-2727"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95520" y="4509119"/>
                <a:ext cx="1793120" cy="764505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20" y="4509119"/>
                <a:ext cx="1793120" cy="7645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04248" y="4509120"/>
                <a:ext cx="1702838" cy="764505"/>
              </a:xfrm>
              <a:prstGeom prst="rect">
                <a:avLst/>
              </a:prstGeom>
              <a:solidFill>
                <a:srgbClr val="F7EFE8"/>
              </a:solid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4509120"/>
                <a:ext cx="1702838" cy="76450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/>
          <p:cNvCxnSpPr>
            <a:stCxn id="6" idx="2"/>
          </p:cNvCxnSpPr>
          <p:nvPr/>
        </p:nvCxnSpPr>
        <p:spPr>
          <a:xfrm>
            <a:off x="1949910" y="2350134"/>
            <a:ext cx="1181930" cy="100685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0" idx="2"/>
          </p:cNvCxnSpPr>
          <p:nvPr/>
        </p:nvCxnSpPr>
        <p:spPr>
          <a:xfrm flipH="1">
            <a:off x="3491880" y="2584267"/>
            <a:ext cx="382623" cy="77272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2"/>
          </p:cNvCxnSpPr>
          <p:nvPr/>
        </p:nvCxnSpPr>
        <p:spPr>
          <a:xfrm flipH="1">
            <a:off x="4211960" y="2445767"/>
            <a:ext cx="1475805" cy="91122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2"/>
          </p:cNvCxnSpPr>
          <p:nvPr/>
        </p:nvCxnSpPr>
        <p:spPr>
          <a:xfrm flipH="1">
            <a:off x="4932040" y="2445768"/>
            <a:ext cx="2236330" cy="83921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2"/>
          </p:cNvCxnSpPr>
          <p:nvPr/>
        </p:nvCxnSpPr>
        <p:spPr>
          <a:xfrm flipH="1">
            <a:off x="6188640" y="2445768"/>
            <a:ext cx="979730" cy="83921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7" idx="0"/>
          </p:cNvCxnSpPr>
          <p:nvPr/>
        </p:nvCxnSpPr>
        <p:spPr>
          <a:xfrm flipV="1">
            <a:off x="2060732" y="3789040"/>
            <a:ext cx="567052" cy="77230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2" idx="0"/>
          </p:cNvCxnSpPr>
          <p:nvPr/>
        </p:nvCxnSpPr>
        <p:spPr>
          <a:xfrm flipH="1" flipV="1">
            <a:off x="4932040" y="3789040"/>
            <a:ext cx="360040" cy="72007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3" idx="0"/>
          </p:cNvCxnSpPr>
          <p:nvPr/>
        </p:nvCxnSpPr>
        <p:spPr>
          <a:xfrm flipH="1" flipV="1">
            <a:off x="6516216" y="3789040"/>
            <a:ext cx="1139451" cy="72008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ru-RU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574" y="1600200"/>
            <a:ext cx="599885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Подбор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95536" y="1600200"/>
                <a:ext cx="4100264" cy="4525963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2400" dirty="0" smtClean="0">
                    <a:latin typeface="Agency FB" pitchFamily="34" charset="0"/>
                  </a:rPr>
                  <a:t>Motivation</a:t>
                </a:r>
                <a:endParaRPr lang="ru-RU" sz="2400" dirty="0" smtClean="0"/>
              </a:p>
              <a:p>
                <a:pPr algn="just"/>
                <a:r>
                  <a:rPr lang="ru-RU" sz="2400" dirty="0" smtClean="0"/>
                  <a:t>Нужно настроить «</a:t>
                </a:r>
                <a:r>
                  <a:rPr lang="ru-RU" sz="2400" dirty="0" err="1" smtClean="0"/>
                  <a:t>эластич-ную</a:t>
                </a:r>
                <a:r>
                  <a:rPr lang="ru-RU" sz="2400" dirty="0" smtClean="0"/>
                  <a:t> сеть»</a:t>
                </a:r>
              </a:p>
              <a:p>
                <a:pPr algn="just"/>
                <a:r>
                  <a:rPr lang="ru-RU" sz="2400" dirty="0" smtClean="0"/>
                  <a:t>Параметр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ru-RU" sz="2400" dirty="0" smtClean="0"/>
                  <a:t> указывает общую силу регуляризации</a:t>
                </a:r>
              </a:p>
              <a:p>
                <a:pPr algn="just"/>
                <a:r>
                  <a:rPr lang="ru-RU" sz="2400" dirty="0" smtClean="0"/>
                  <a:t>Параметр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ru-RU" sz="2400" dirty="0" smtClean="0"/>
                  <a:t> определяет ком-</a:t>
                </a:r>
                <a:r>
                  <a:rPr lang="ru-RU" sz="2400" dirty="0" err="1" smtClean="0"/>
                  <a:t>промисс</a:t>
                </a:r>
                <a:r>
                  <a:rPr lang="ru-RU" sz="2400" dirty="0" smtClean="0"/>
                  <a:t>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-</a:t>
                </a:r>
                <a:r>
                  <a:rPr lang="ru-RU" sz="2400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-</a:t>
                </a:r>
                <a:r>
                  <a:rPr lang="ru-RU" sz="2400" dirty="0" smtClean="0"/>
                  <a:t>ре-гуляризацией</a:t>
                </a:r>
              </a:p>
              <a:p>
                <a:pPr algn="just"/>
                <a:r>
                  <a:rPr lang="ru-RU" sz="2400" dirty="0" smtClean="0"/>
                  <a:t>Также нужно учесть, что в ко-</a:t>
                </a:r>
                <a:r>
                  <a:rPr lang="ru-RU" sz="2400" dirty="0" err="1" smtClean="0"/>
                  <a:t>нечной</a:t>
                </a:r>
                <a:r>
                  <a:rPr lang="ru-RU" sz="2400" dirty="0" smtClean="0"/>
                  <a:t> модели мы хотим </a:t>
                </a:r>
                <a:r>
                  <a:rPr lang="ru-RU" sz="2400" dirty="0" err="1" smtClean="0"/>
                  <a:t>по-лучить</a:t>
                </a:r>
                <a:r>
                  <a:rPr lang="ru-RU" sz="2400" dirty="0" smtClean="0"/>
                  <a:t> не более 20 весов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5536" y="1600200"/>
                <a:ext cx="4100264" cy="4525963"/>
              </a:xfrm>
              <a:blipFill rotWithShape="1">
                <a:blip r:embed="rId2"/>
                <a:stretch>
                  <a:fillRect l="-1783" t="-1078" r="-19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gency FB" pitchFamily="34" charset="0"/>
              </a:rPr>
              <a:t>Experiment</a:t>
            </a:r>
            <a:endParaRPr lang="ru-RU" sz="2400" dirty="0" smtClean="0"/>
          </a:p>
          <a:p>
            <a:pPr algn="just"/>
            <a:r>
              <a:rPr lang="ru-RU" sz="2400" dirty="0" smtClean="0"/>
              <a:t>Пройдемся фиксированной сеткой альф и лямбд</a:t>
            </a:r>
            <a:endParaRPr lang="en-US" sz="2400" dirty="0" smtClean="0"/>
          </a:p>
          <a:p>
            <a:pPr algn="just"/>
            <a:r>
              <a:rPr lang="ru-RU" sz="2400" dirty="0" smtClean="0"/>
              <a:t>Вычислим средний </a:t>
            </a:r>
            <a:r>
              <a:rPr lang="en-US" sz="2400" dirty="0" smtClean="0"/>
              <a:t>AUC </a:t>
            </a:r>
            <a:r>
              <a:rPr lang="ru-RU" sz="2400" dirty="0" smtClean="0"/>
              <a:t>по пяти </a:t>
            </a:r>
            <a:r>
              <a:rPr lang="ru-RU" sz="2400" dirty="0" err="1" smtClean="0"/>
              <a:t>фолдам</a:t>
            </a:r>
            <a:r>
              <a:rPr lang="ru-RU" sz="2400" dirty="0" smtClean="0"/>
              <a:t> на 3й </a:t>
            </a:r>
            <a:r>
              <a:rPr lang="ru-RU" sz="2400" dirty="0" err="1" smtClean="0"/>
              <a:t>лабора</a:t>
            </a:r>
            <a:r>
              <a:rPr lang="ru-RU" sz="2400" dirty="0" smtClean="0"/>
              <a:t>-тории</a:t>
            </a:r>
          </a:p>
          <a:p>
            <a:pPr algn="just"/>
            <a:r>
              <a:rPr lang="ru-RU" sz="2400" dirty="0" smtClean="0"/>
              <a:t>Посчитаем среднее </a:t>
            </a:r>
            <a:r>
              <a:rPr lang="ru-RU" sz="2400" dirty="0" err="1" smtClean="0"/>
              <a:t>количес-тво</a:t>
            </a:r>
            <a:r>
              <a:rPr lang="ru-RU" sz="2400" dirty="0" smtClean="0"/>
              <a:t> отбираемых весов на </a:t>
            </a:r>
            <a:r>
              <a:rPr lang="ru-RU" sz="2400" dirty="0" err="1" smtClean="0"/>
              <a:t>фолдах</a:t>
            </a:r>
            <a:endParaRPr lang="ru-RU" sz="2400" dirty="0" smtClean="0"/>
          </a:p>
          <a:p>
            <a:pPr algn="just"/>
            <a:r>
              <a:rPr lang="ru-RU" sz="2400" dirty="0" smtClean="0"/>
              <a:t>Выберем точку с </a:t>
            </a:r>
            <a:r>
              <a:rPr lang="ru-RU" sz="2400" dirty="0" err="1" smtClean="0"/>
              <a:t>максималь-ным</a:t>
            </a:r>
            <a:r>
              <a:rPr lang="ru-RU" sz="2400" dirty="0" smtClean="0"/>
              <a:t> </a:t>
            </a:r>
            <a:r>
              <a:rPr lang="en-US" sz="2400" dirty="0" smtClean="0"/>
              <a:t>AUC</a:t>
            </a:r>
            <a:r>
              <a:rPr lang="ru-RU" sz="2400" dirty="0" smtClean="0"/>
              <a:t>, со средним </a:t>
            </a:r>
            <a:r>
              <a:rPr lang="ru-RU" sz="2400" dirty="0" err="1" smtClean="0"/>
              <a:t>чис</a:t>
            </a:r>
            <a:r>
              <a:rPr lang="ru-RU" sz="2400" dirty="0" smtClean="0"/>
              <a:t>-лом весов не больше 20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879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</a:t>
            </a:r>
            <a:r>
              <a:rPr lang="ru-RU" dirty="0" smtClean="0"/>
              <a:t>на </a:t>
            </a:r>
            <a:r>
              <a:rPr lang="ru-RU" dirty="0" err="1" smtClean="0"/>
              <a:t>кроссвалидации</a:t>
            </a:r>
            <a:endParaRPr lang="ru-RU" dirty="0"/>
          </a:p>
        </p:txBody>
      </p:sp>
      <p:pic>
        <p:nvPicPr>
          <p:cNvPr id="5122" name="Picture 2" descr="D:\Genes\11_present\lr_au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20" y="3473035"/>
            <a:ext cx="2441010" cy="338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466007">
            <a:off x="6878849" y="6073455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I’m back!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10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Обнуляем точки с числом признаков более 20</a:t>
            </a:r>
            <a:endParaRPr lang="ru-RU" dirty="0"/>
          </a:p>
        </p:txBody>
      </p:sp>
      <p:pic>
        <p:nvPicPr>
          <p:cNvPr id="7171" name="Picture 3" descr="D:\Genes\11_present\lr_auc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:\KNEK-BOOK\Мои фотографии\Nice draw\x_f8400c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3905225"/>
            <a:ext cx="3024335" cy="30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Выноска 2 3"/>
          <p:cNvSpPr/>
          <p:nvPr/>
        </p:nvSpPr>
        <p:spPr>
          <a:xfrm>
            <a:off x="2186929" y="6093296"/>
            <a:ext cx="4833343" cy="531888"/>
          </a:xfrm>
          <a:prstGeom prst="borderCallout2">
            <a:avLst>
              <a:gd name="adj1" fmla="val 49193"/>
              <a:gd name="adj2" fmla="val -18"/>
              <a:gd name="adj3" fmla="val 49193"/>
              <a:gd name="adj4" fmla="val -16478"/>
              <a:gd name="adj5" fmla="val -107767"/>
              <a:gd name="adj6" fmla="val -26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Красные точки – число признаков больше 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9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Логистическая регрессия</a:t>
            </a:r>
            <a:endParaRPr lang="ru-RU" dirty="0"/>
          </a:p>
        </p:txBody>
      </p:sp>
      <p:pic>
        <p:nvPicPr>
          <p:cNvPr id="9" name="Picture 4" descr="D:\Genes\11_present\logit_fina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3196" y="1467942"/>
            <a:ext cx="16245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Отобраны гены: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RAD21</a:t>
            </a:r>
            <a:endParaRPr lang="ru-RU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CCT2</a:t>
            </a:r>
            <a:endParaRPr lang="ru-RU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LYPLA1</a:t>
            </a:r>
            <a:endParaRPr lang="ru-RU" sz="16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S100P</a:t>
            </a:r>
            <a:endParaRPr lang="ru-RU" sz="16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CX3CR1</a:t>
            </a:r>
            <a:endParaRPr lang="ru-RU" sz="16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SQLE</a:t>
            </a:r>
            <a:endParaRPr lang="ru-RU" sz="1600" dirty="0"/>
          </a:p>
        </p:txBody>
      </p:sp>
      <p:pic>
        <p:nvPicPr>
          <p:cNvPr id="1028" name="Picture 4" descr="H:\KNEK-BOOK\Мои фотографии\Nice draw\x_f30c793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00" b="100000" l="4800" r="100000">
                        <a14:foregroundMark x1="24000" y1="13600" x2="79400" y2="99600"/>
                        <a14:foregroundMark x1="50400" y1="17000" x2="63400" y2="99200"/>
                        <a14:foregroundMark x1="78600" y1="25200" x2="85000" y2="99600"/>
                        <a14:foregroundMark x1="83600" y1="24800" x2="92800" y2="49600"/>
                        <a14:foregroundMark x1="89000" y1="27000" x2="91200" y2="38400"/>
                        <a14:foregroundMark x1="94200" y1="27000" x2="71000" y2="41600"/>
                        <a14:foregroundMark x1="71800" y1="23200" x2="79400" y2="35800"/>
                        <a14:foregroundMark x1="66400" y1="22000" x2="70600" y2="34600"/>
                        <a14:foregroundMark x1="60200" y1="15600" x2="64400" y2="28200"/>
                        <a14:foregroundMark x1="55200" y1="20600" x2="59400" y2="28200"/>
                        <a14:foregroundMark x1="53400" y1="16800" x2="58400" y2="29400"/>
                        <a14:foregroundMark x1="45000" y1="16000" x2="53000" y2="35000"/>
                        <a14:foregroundMark x1="35400" y1="12200" x2="42000" y2="31600"/>
                        <a14:foregroundMark x1="30000" y1="11800" x2="35000" y2="20600"/>
                        <a14:foregroundMark x1="25200" y1="12600" x2="29000" y2="18200"/>
                        <a14:foregroundMark x1="26600" y1="9000" x2="30800" y2="17400"/>
                        <a14:foregroundMark x1="23200" y1="17800" x2="31200" y2="28600"/>
                        <a14:foregroundMark x1="23200" y1="25400" x2="32000" y2="71800"/>
                        <a14:foregroundMark x1="32800" y1="64400" x2="46600" y2="99200"/>
                        <a14:foregroundMark x1="40800" y1="66800" x2="54600" y2="98800"/>
                        <a14:foregroundMark x1="24400" y1="65200" x2="36600" y2="96200"/>
                        <a14:foregroundMark x1="33200" y1="77800" x2="36200" y2="98000"/>
                        <a14:foregroundMark x1="28200" y1="80800" x2="33800" y2="99600"/>
                        <a14:foregroundMark x1="19000" y1="43800" x2="27400" y2="74400"/>
                        <a14:foregroundMark x1="20600" y1="35400" x2="24400" y2="55200"/>
                        <a14:foregroundMark x1="19400" y1="54200" x2="25400" y2="63000"/>
                        <a14:foregroundMark x1="15600" y1="50800" x2="22400" y2="58800"/>
                        <a14:foregroundMark x1="18200" y1="61400" x2="21600" y2="5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365104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Выноска 2 2"/>
          <p:cNvSpPr/>
          <p:nvPr/>
        </p:nvSpPr>
        <p:spPr>
          <a:xfrm>
            <a:off x="3707904" y="6165304"/>
            <a:ext cx="1728192" cy="612648"/>
          </a:xfrm>
          <a:prstGeom prst="borderCallout2">
            <a:avLst>
              <a:gd name="adj1" fmla="val 51399"/>
              <a:gd name="adj2" fmla="val 99693"/>
              <a:gd name="adj3" fmla="val 46735"/>
              <a:gd name="adj4" fmla="val 151435"/>
              <a:gd name="adj5" fmla="val 9889"/>
              <a:gd name="adj6" fmla="val 2134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/>
              <a:t>Переобучение!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8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Случайный лес</a:t>
            </a:r>
            <a:endParaRPr lang="ru-RU" dirty="0"/>
          </a:p>
        </p:txBody>
      </p:sp>
      <p:pic>
        <p:nvPicPr>
          <p:cNvPr id="7" name="Picture 2" descr="D:\Genes\11_present\rf_final2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28" y="1600200"/>
            <a:ext cx="60329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1412776"/>
            <a:ext cx="17281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Отобраны гены:</a:t>
            </a:r>
          </a:p>
          <a:p>
            <a:pPr marL="342900" indent="-342900">
              <a:buAutoNum type="arabicPeriod"/>
            </a:pPr>
            <a:r>
              <a:rPr lang="en-US" sz="1600" b="1" dirty="0" smtClean="0"/>
              <a:t>S100P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SQLE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MTDH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PGK1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C3orf14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CX3CR1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RAD21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MLF1IP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LTF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CCT2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FCGBP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CXCL12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TMEM70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HMGB2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TPD52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LYPLA1</a:t>
            </a:r>
            <a:endParaRPr lang="ru-RU" sz="1600" b="1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TFRC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MUC1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PERP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MRPS12</a:t>
            </a:r>
            <a:endParaRPr lang="ru-RU" sz="1600" dirty="0"/>
          </a:p>
        </p:txBody>
      </p:sp>
      <p:pic>
        <p:nvPicPr>
          <p:cNvPr id="7171" name="Picture 3" descr="H:\KNEK-BOOK\Мои фотографии\Nice draw\x_dca2c3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510236"/>
            <a:ext cx="294952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Выноска 2 3"/>
          <p:cNvSpPr/>
          <p:nvPr/>
        </p:nvSpPr>
        <p:spPr>
          <a:xfrm>
            <a:off x="3059832" y="6165304"/>
            <a:ext cx="3456384" cy="612648"/>
          </a:xfrm>
          <a:prstGeom prst="borderCallout2">
            <a:avLst>
              <a:gd name="adj1" fmla="val 52954"/>
              <a:gd name="adj2" fmla="val 100520"/>
              <a:gd name="adj3" fmla="val 40516"/>
              <a:gd name="adj4" fmla="val 118917"/>
              <a:gd name="adj5" fmla="val -8769"/>
              <a:gd name="adj6" fmla="val 14485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Судя по </a:t>
            </a:r>
            <a:r>
              <a:rPr lang="en-US" dirty="0"/>
              <a:t>AUC –</a:t>
            </a:r>
            <a:r>
              <a:rPr lang="ru-RU" dirty="0"/>
              <a:t> </a:t>
            </a:r>
            <a:r>
              <a:rPr lang="en-US" dirty="0"/>
              <a:t>RF </a:t>
            </a:r>
            <a:r>
              <a:rPr lang="ru-RU" dirty="0"/>
              <a:t>лучше, чем </a:t>
            </a:r>
            <a:r>
              <a:rPr lang="en-US" dirty="0" smtClean="0"/>
              <a:t>LR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1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ДНК-микрочип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439" y="1600200"/>
            <a:ext cx="554312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8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</a:t>
            </a:r>
            <a:r>
              <a:rPr lang="ru-RU" dirty="0" smtClean="0"/>
              <a:t>на всех признаках</a:t>
            </a:r>
            <a:endParaRPr lang="ru-RU" dirty="0"/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1484784"/>
            <a:ext cx="604867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H:\KNEK-BOOK\Мои фотографии\Nice draw\x_dca2c3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510236"/>
            <a:ext cx="2949529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Выноска 2 4"/>
          <p:cNvSpPr/>
          <p:nvPr/>
        </p:nvSpPr>
        <p:spPr>
          <a:xfrm>
            <a:off x="3059832" y="6165304"/>
            <a:ext cx="3456384" cy="612648"/>
          </a:xfrm>
          <a:prstGeom prst="borderCallout2">
            <a:avLst>
              <a:gd name="adj1" fmla="val 52954"/>
              <a:gd name="adj2" fmla="val 100520"/>
              <a:gd name="adj3" fmla="val 40516"/>
              <a:gd name="adj4" fmla="val 118917"/>
              <a:gd name="adj5" fmla="val -8769"/>
              <a:gd name="adj6" fmla="val 14485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Смотрите – одно и то же!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3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Критерий качества для генетиков</a:t>
            </a:r>
            <a:endParaRPr lang="ru-RU" dirty="0"/>
          </a:p>
        </p:txBody>
      </p:sp>
      <p:pic>
        <p:nvPicPr>
          <p:cNvPr id="6" name="Picture 4" descr="http://7bigspoons.com/wp-content/uploads/2012/03/Yeast-reproduction-influenced-by-ge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08462"/>
            <a:ext cx="4187974" cy="23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00200"/>
                <a:ext cx="7560840" cy="3340968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 smtClean="0"/>
                  <a:t>Требуется отобрать 20 наиболее информативных генов и научиться предсказывать рецидив</a:t>
                </a:r>
              </a:p>
              <a:p>
                <a:r>
                  <a:rPr lang="ru-RU" sz="2200" dirty="0" smtClean="0"/>
                  <a:t>Точность по выздоровевшим пациентам </a:t>
                </a:r>
                <a:r>
                  <a:rPr lang="en-US" sz="2200" dirty="0" smtClean="0"/>
                  <a:t>(</a:t>
                </a:r>
                <a:r>
                  <a:rPr lang="ru-RU" sz="2200" dirty="0" smtClean="0"/>
                  <a:t>нулевой класс)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sz="2200" b="0" i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≥90%</m:t>
                    </m:r>
                  </m:oMath>
                </a14:m>
                <a:r>
                  <a:rPr lang="ru-RU" sz="2200" dirty="0" smtClean="0"/>
                  <a:t> </a:t>
                </a:r>
                <a:endParaRPr lang="en-US" sz="2200" dirty="0" smtClean="0"/>
              </a:p>
              <a:p>
                <a:r>
                  <a:rPr lang="ru-RU" sz="2200" dirty="0" smtClean="0"/>
                  <a:t>Точность по пациентам с рецидивом (первый класс)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sz="2200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→</m:t>
                    </m:r>
                    <m:func>
                      <m:func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200" b="0" i="1" smtClean="0">
                            <a:latin typeface="Cambria Math"/>
                          </a:rPr>
                          <m:t> </m:t>
                        </m:r>
                      </m:e>
                    </m:func>
                  </m:oMath>
                </a14:m>
                <a:endParaRPr lang="en-US" sz="2200" dirty="0" smtClean="0"/>
              </a:p>
              <a:p>
                <a:r>
                  <a:rPr lang="ru-RU" sz="2200" dirty="0" smtClean="0"/>
                  <a:t>Сейчас в мире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</a:rPr>
                      <m:t>30..50%,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≈90%</m:t>
                    </m:r>
                  </m:oMath>
                </a14:m>
                <a:endParaRPr lang="en-US" sz="2200" dirty="0" smtClean="0"/>
              </a:p>
              <a:p>
                <a:r>
                  <a:rPr lang="ru-RU" sz="2200" dirty="0" smtClean="0"/>
                  <a:t>Низкое качество, потому что придумывались эвристически</a:t>
                </a:r>
                <a:endParaRPr lang="ru-RU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00200"/>
                <a:ext cx="7560840" cy="3340968"/>
              </a:xfrm>
              <a:blipFill rotWithShape="1">
                <a:blip r:embed="rId3"/>
                <a:stretch>
                  <a:fillRect l="-887" t="-1095" r="-1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Финальная точность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4792985"/>
            <a:ext cx="350493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Заказчик оперировал точностью!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67543" y="5321707"/>
            <a:ext cx="20569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Пора её вычислить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48447" y="5877272"/>
            <a:ext cx="335213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По результатам в таблице </a:t>
            </a:r>
          </a:p>
          <a:p>
            <a:r>
              <a:rPr lang="ru-RU" dirty="0" smtClean="0"/>
              <a:t>и графика</a:t>
            </a:r>
            <a:r>
              <a:rPr lang="ru-RU" dirty="0"/>
              <a:t>м</a:t>
            </a:r>
            <a:r>
              <a:rPr lang="ru-RU" dirty="0" smtClean="0"/>
              <a:t> </a:t>
            </a:r>
            <a:r>
              <a:rPr lang="en-US" dirty="0" smtClean="0"/>
              <a:t>AUC</a:t>
            </a:r>
            <a:r>
              <a:rPr lang="ru-RU" dirty="0"/>
              <a:t> </a:t>
            </a:r>
            <a:r>
              <a:rPr lang="ru-RU" dirty="0" smtClean="0"/>
              <a:t>– </a:t>
            </a:r>
            <a:r>
              <a:rPr lang="en-US" dirty="0" smtClean="0"/>
              <a:t>RF </a:t>
            </a:r>
            <a:r>
              <a:rPr lang="ru-RU" dirty="0" smtClean="0"/>
              <a:t>побеждает</a:t>
            </a:r>
          </a:p>
        </p:txBody>
      </p:sp>
      <p:pic>
        <p:nvPicPr>
          <p:cNvPr id="1026" name="Picture 2" descr="H:\KNEK-BOOK\Мои фотографии\Nice draw\x_d322a9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06432"/>
            <a:ext cx="4214416" cy="33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161602"/>
                  </p:ext>
                </p:extLst>
              </p:nvPr>
            </p:nvGraphicFramePr>
            <p:xfrm>
              <a:off x="827583" y="1484785"/>
              <a:ext cx="7075758" cy="2395489"/>
            </p:xfrm>
            <a:graphic>
              <a:graphicData uri="http://schemas.openxmlformats.org/drawingml/2006/table">
                <a:tbl>
                  <a:tblPr>
                    <a:tableStyleId>{C4B1156A-380E-4F78-BDF5-A606A8083BF9}</a:tableStyleId>
                  </a:tblPr>
                  <a:tblGrid>
                    <a:gridCol w="1296145"/>
                    <a:gridCol w="936104"/>
                    <a:gridCol w="802277"/>
                    <a:gridCol w="1010308"/>
                    <a:gridCol w="1010308"/>
                    <a:gridCol w="1010308"/>
                    <a:gridCol w="1010308"/>
                  </a:tblGrid>
                  <a:tr h="291343">
                    <a:tc rowSpan="2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LR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RF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World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291343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u="none" strike="noStrike" dirty="0" smtClean="0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u="none" strike="noStrike" dirty="0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7385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 smtClean="0">
                              <a:effectLst/>
                            </a:rPr>
                            <a:t>Train/OOB </a:t>
                          </a:r>
                          <a:r>
                            <a:rPr lang="en-US" sz="2000" b="1" u="none" strike="noStrike" dirty="0">
                              <a:effectLst/>
                            </a:rPr>
                            <a:t>(lab 3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 0.90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0.36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rowSpan="3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 smtClean="0">
                              <a:effectLst/>
                            </a:rPr>
                            <a:t>0.8-0.9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u="none" strike="noStrike" dirty="0" smtClean="0">
                              <a:effectLst/>
                            </a:rPr>
                            <a:t>0.3-0.5</a:t>
                          </a:r>
                          <a:endParaRPr lang="ru-RU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7385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Test 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(</a:t>
                          </a:r>
                          <a:r>
                            <a:rPr lang="en-US" sz="2000" b="1" u="none" strike="noStrike" dirty="0">
                              <a:effectLst/>
                            </a:rPr>
                            <a:t>lab 1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0.81</a:t>
                          </a:r>
                          <a:endParaRPr lang="ru-RU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2000" dirty="0" smtClean="0"/>
                            <a:t>0.60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0.62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7385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Test (lab 2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0.87</a:t>
                          </a:r>
                          <a:endParaRPr lang="ru-RU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0.20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161602"/>
                  </p:ext>
                </p:extLst>
              </p:nvPr>
            </p:nvGraphicFramePr>
            <p:xfrm>
              <a:off x="827583" y="1484785"/>
              <a:ext cx="7075758" cy="2395489"/>
            </p:xfrm>
            <a:graphic>
              <a:graphicData uri="http://schemas.openxmlformats.org/drawingml/2006/table">
                <a:tbl>
                  <a:tblPr>
                    <a:tableStyleId>{C4B1156A-380E-4F78-BDF5-A606A8083BF9}</a:tableStyleId>
                  </a:tblPr>
                  <a:tblGrid>
                    <a:gridCol w="1296145"/>
                    <a:gridCol w="936104"/>
                    <a:gridCol w="802277"/>
                    <a:gridCol w="1010308"/>
                    <a:gridCol w="1010308"/>
                    <a:gridCol w="1010308"/>
                    <a:gridCol w="1010308"/>
                  </a:tblGrid>
                  <a:tr h="314325">
                    <a:tc rowSpan="2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LR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RF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World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</a:tr>
                  <a:tr h="314325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ru-RU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138312" t="-123529" r="-516234" b="-5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280153" t="-123529" r="-506870" b="-5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300000" t="-123529" r="-300000" b="-5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400000" t="-123529" r="-200000" b="-5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503030" t="-123529" r="-101212" b="-5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0" anchor="ctr">
                        <a:blipFill rotWithShape="1">
                          <a:blip r:embed="rId3"/>
                          <a:stretch>
                            <a:fillRect l="-599398" t="-123529" r="-602" b="-576471"/>
                          </a:stretch>
                        </a:blipFill>
                      </a:tcPr>
                    </a:tc>
                  </a:tr>
                  <a:tr h="6191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 smtClean="0">
                              <a:effectLst/>
                            </a:rPr>
                            <a:t>Train/OOB </a:t>
                          </a:r>
                          <a:r>
                            <a:rPr lang="en-US" sz="2000" b="1" u="none" strike="noStrike" dirty="0">
                              <a:effectLst/>
                            </a:rPr>
                            <a:t>(lab 3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 0.90</a:t>
                          </a:r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0.65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0.36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rowSpan="3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 smtClean="0">
                              <a:effectLst/>
                            </a:rPr>
                            <a:t>0.8-0.9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u="none" strike="noStrike" dirty="0" smtClean="0">
                              <a:effectLst/>
                            </a:rPr>
                            <a:t>0.3-0.5</a:t>
                          </a:r>
                          <a:endParaRPr lang="ru-RU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7385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Test 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(</a:t>
                          </a:r>
                          <a:r>
                            <a:rPr lang="en-US" sz="2000" b="1" u="none" strike="noStrike" dirty="0">
                              <a:effectLst/>
                            </a:rPr>
                            <a:t>lab 1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0.81</a:t>
                          </a:r>
                          <a:endParaRPr lang="ru-RU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ru-RU" sz="2000" dirty="0" smtClean="0"/>
                            <a:t>0.60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0.62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7385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1" u="none" strike="noStrike" dirty="0">
                              <a:effectLst/>
                            </a:rPr>
                            <a:t>Test (lab 2</a:t>
                          </a:r>
                          <a:r>
                            <a:rPr lang="en-US" sz="2000" b="1" u="none" strike="noStrike" dirty="0" smtClean="0">
                              <a:effectLst/>
                            </a:rPr>
                            <a:t>)</a:t>
                          </a:r>
                          <a:endParaRPr lang="en-US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0.87</a:t>
                          </a:r>
                          <a:endParaRPr lang="ru-RU" sz="2000" dirty="0"/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0.17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0.93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dirty="0" smtClean="0"/>
                            <a:t>0.20</a:t>
                          </a:r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ru-RU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 anchor="ctr"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cxnSp>
        <p:nvCxnSpPr>
          <p:cNvPr id="6" name="Прямая соединительная линия 5"/>
          <p:cNvCxnSpPr>
            <a:endCxn id="9" idx="0"/>
          </p:cNvCxnSpPr>
          <p:nvPr/>
        </p:nvCxnSpPr>
        <p:spPr>
          <a:xfrm>
            <a:off x="1496029" y="5162317"/>
            <a:ext cx="1" cy="1593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9" idx="2"/>
          </p:cNvCxnSpPr>
          <p:nvPr/>
        </p:nvCxnSpPr>
        <p:spPr>
          <a:xfrm flipH="1">
            <a:off x="1496029" y="5691039"/>
            <a:ext cx="1" cy="1820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13" idx="3"/>
          </p:cNvCxnSpPr>
          <p:nvPr/>
        </p:nvCxnSpPr>
        <p:spPr>
          <a:xfrm flipV="1">
            <a:off x="4200583" y="6200437"/>
            <a:ext cx="16675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5868144" y="5782072"/>
            <a:ext cx="1603152" cy="418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7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1628799"/>
            <a:ext cx="7787208" cy="2641451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Мы устойчиво отобрали несколько генов</a:t>
            </a:r>
          </a:p>
          <a:p>
            <a:pPr marL="514350" indent="-514350">
              <a:buAutoNum type="arabicPeriod"/>
            </a:pPr>
            <a:r>
              <a:rPr lang="ru-RU" dirty="0" smtClean="0"/>
              <a:t>Обучили случайный лес и логистическую регрессию с «эластичной сетью»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 smtClean="0"/>
              <a:t>Полученное качество варьирует от 20% до 60% на разных лабораториях</a:t>
            </a:r>
          </a:p>
        </p:txBody>
      </p:sp>
      <p:pic>
        <p:nvPicPr>
          <p:cNvPr id="8194" name="Picture 2" descr="H:\KNEK-BOOK\Мои фотографии\Nice draw\x_698b4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48335"/>
            <a:ext cx="3731568" cy="310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974964">
            <a:off x="5051206" y="5331331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Увидимся на защите!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33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Picture 12" descr="http://images3.wikia.nocookie.net/__cb20110721230140/luckystar/images/b/bc/Konat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34431"/>
            <a:ext cx="3048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8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ДНК-микрочип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439" y="1600200"/>
            <a:ext cx="554312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6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ДНК-микрочип</a:t>
            </a:r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412776"/>
            <a:ext cx="518457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7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Экспрессия гена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145357" y="3429603"/>
                <a:ext cx="6846400" cy="91730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>
                              <a:latin typeface="Cambria Math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4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4400" i="1">
                                  <a:latin typeface="Cambria Math"/>
                                </a:rPr>
                                <m:t>𝑘</m:t>
                              </m:r>
                            </m:sup>
                          </m:sSubSup>
                        </m:e>
                      </m:func>
                      <m:r>
                        <a:rPr lang="en-US" sz="4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𝑔</m:t>
                          </m:r>
                          <m:r>
                            <a:rPr lang="ru-RU" sz="4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44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4400" b="0" i="1" smtClean="0">
                              <a:latin typeface="Cambria Math"/>
                            </a:rPr>
                            <m:t>)</m:t>
                          </m:r>
                        </m:sub>
                        <m:sup>
                          <m:r>
                            <a:rPr lang="en-US" sz="4400" i="1">
                              <a:latin typeface="Cambria Math"/>
                            </a:rPr>
                            <m:t>𝑘</m:t>
                          </m:r>
                        </m:sup>
                      </m:sSubSup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𝑝𝑘𝑙</m:t>
                          </m:r>
                          <m:r>
                            <a:rPr lang="ru-RU" sz="44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357" y="3429603"/>
                <a:ext cx="6846400" cy="91730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813357" y="517247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проба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485255" y="5172472"/>
            <a:ext cx="60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ген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049823" y="190094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номер чипа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33814" y="1964473"/>
            <a:ext cx="2227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интенсивность на снимке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645060" y="1772606"/>
            <a:ext cx="1813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/>
              <a:t>«липучесть»</a:t>
            </a:r>
          </a:p>
          <a:p>
            <a:pPr algn="ctr"/>
            <a:r>
              <a:rPr lang="ru-RU" sz="2400" dirty="0" smtClean="0"/>
              <a:t>пробы</a:t>
            </a:r>
            <a:endParaRPr lang="ru-RU" sz="24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215698" y="4989791"/>
            <a:ext cx="755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шум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7170842" y="5193155"/>
            <a:ext cx="1874680" cy="461665"/>
          </a:xfrm>
          <a:prstGeom prst="rect">
            <a:avLst/>
          </a:prstGeom>
          <a:ln>
            <a:noFill/>
            <a:prstDash val="sysDot"/>
          </a:ln>
        </p:spPr>
        <p:txBody>
          <a:bodyPr wrap="none">
            <a:spAutoFit/>
          </a:bodyPr>
          <a:lstStyle/>
          <a:p>
            <a:r>
              <a:rPr lang="ru-RU" sz="2400" dirty="0" smtClean="0"/>
              <a:t>лаборатория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568557" y="1589250"/>
            <a:ext cx="20401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/>
              <a:t>концентрация</a:t>
            </a:r>
          </a:p>
          <a:p>
            <a:pPr algn="ctr"/>
            <a:r>
              <a:rPr lang="ru-RU" sz="2400" dirty="0" smtClean="0"/>
              <a:t>гена</a:t>
            </a:r>
            <a:endParaRPr lang="ru-RU" sz="2400" dirty="0"/>
          </a:p>
        </p:txBody>
      </p:sp>
      <p:cxnSp>
        <p:nvCxnSpPr>
          <p:cNvPr id="25" name="Прямая со стрелкой 24"/>
          <p:cNvCxnSpPr>
            <a:stCxn id="42" idx="2"/>
          </p:cNvCxnSpPr>
          <p:nvPr/>
        </p:nvCxnSpPr>
        <p:spPr>
          <a:xfrm>
            <a:off x="1322787" y="2847151"/>
            <a:ext cx="872949" cy="72586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45" idx="2"/>
          </p:cNvCxnSpPr>
          <p:nvPr/>
        </p:nvCxnSpPr>
        <p:spPr>
          <a:xfrm flipH="1">
            <a:off x="4932040" y="2420247"/>
            <a:ext cx="661167" cy="122538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3" idx="2"/>
          </p:cNvCxnSpPr>
          <p:nvPr/>
        </p:nvCxnSpPr>
        <p:spPr>
          <a:xfrm>
            <a:off x="3548761" y="2603603"/>
            <a:ext cx="82730" cy="1042024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53" idx="2"/>
          </p:cNvCxnSpPr>
          <p:nvPr/>
        </p:nvCxnSpPr>
        <p:spPr>
          <a:xfrm flipH="1">
            <a:off x="5364088" y="2490944"/>
            <a:ext cx="2502582" cy="1154683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233814" y="1918307"/>
            <a:ext cx="2177946" cy="928844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2645060" y="1772606"/>
            <a:ext cx="1807402" cy="830997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577747" y="1559135"/>
            <a:ext cx="2030920" cy="86111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6844818" y="1772606"/>
            <a:ext cx="2043704" cy="71833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7" name="Прямая со стрелкой 56"/>
          <p:cNvCxnSpPr>
            <a:stCxn id="58" idx="0"/>
          </p:cNvCxnSpPr>
          <p:nvPr/>
        </p:nvCxnSpPr>
        <p:spPr>
          <a:xfrm flipV="1">
            <a:off x="1294579" y="4278395"/>
            <a:ext cx="1168865" cy="91962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721727" y="5198017"/>
            <a:ext cx="1145703" cy="462466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9" name="Прямая со стрелкой 58"/>
          <p:cNvCxnSpPr>
            <a:stCxn id="63" idx="0"/>
          </p:cNvCxnSpPr>
          <p:nvPr/>
        </p:nvCxnSpPr>
        <p:spPr>
          <a:xfrm flipV="1">
            <a:off x="3773916" y="4346905"/>
            <a:ext cx="1158124" cy="89329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3350287" y="5240203"/>
            <a:ext cx="847258" cy="393934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138209" y="4983562"/>
            <a:ext cx="909995" cy="517996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0" name="Прямая со стрелкой 69"/>
          <p:cNvCxnSpPr>
            <a:stCxn id="69" idx="0"/>
          </p:cNvCxnSpPr>
          <p:nvPr/>
        </p:nvCxnSpPr>
        <p:spPr>
          <a:xfrm flipV="1">
            <a:off x="5593207" y="4149080"/>
            <a:ext cx="923009" cy="83448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6" name="Прямоугольник 75"/>
          <p:cNvSpPr/>
          <p:nvPr/>
        </p:nvSpPr>
        <p:spPr>
          <a:xfrm>
            <a:off x="7055127" y="5198017"/>
            <a:ext cx="1956846" cy="529576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7" name="Прямая со стрелкой 76"/>
          <p:cNvCxnSpPr>
            <a:stCxn id="76" idx="0"/>
          </p:cNvCxnSpPr>
          <p:nvPr/>
        </p:nvCxnSpPr>
        <p:spPr>
          <a:xfrm flipH="1" flipV="1">
            <a:off x="7524328" y="4278395"/>
            <a:ext cx="509222" cy="91962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1329062" y="4252850"/>
            <a:ext cx="2459353" cy="91962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 smtClean="0">
                <a:latin typeface="Cambria Math"/>
              </a:rPr>
              <a:t>Восстановление концентрации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3429001"/>
                <a:ext cx="8424936" cy="316835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ru-RU" sz="2800" dirty="0" smtClean="0">
                    <a:latin typeface="Cambria Math"/>
                  </a:rPr>
                  <a:t>«Липучести»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ru-RU" sz="2800" b="0" dirty="0" smtClean="0">
                    <a:latin typeface="Cambria Math"/>
                  </a:rPr>
                  <a:t> и интенсивности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𝒑</m:t>
                        </m:r>
                        <m:r>
                          <a:rPr lang="en-US" sz="2800" b="1" i="1" smtClean="0">
                            <a:latin typeface="Cambria Math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𝒈</m:t>
                        </m:r>
                      </m:sub>
                      <m:sup>
                        <m:r>
                          <a:rPr lang="en-US" sz="2800" b="1" i="1" smtClean="0">
                            <a:latin typeface="Cambria Math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ru-RU" sz="2800" b="0" dirty="0" smtClean="0">
                    <a:latin typeface="Cambria Math"/>
                  </a:rPr>
                  <a:t> известны</a:t>
                </a:r>
                <a:endParaRPr lang="en-US" sz="2800" b="1" dirty="0" smtClean="0">
                  <a:latin typeface="Cambria Math"/>
                </a:endParaRPr>
              </a:p>
              <a:p>
                <a:pPr algn="just"/>
                <a:r>
                  <a:rPr lang="ru-RU" sz="2800" b="0" dirty="0" smtClean="0">
                    <a:latin typeface="Cambria Math"/>
                  </a:rPr>
                  <a:t>Концентрации генов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</a:rPr>
                          <m:t>𝒈</m:t>
                        </m:r>
                      </m:sub>
                      <m:sup>
                        <m:r>
                          <a:rPr lang="en-US" sz="2800" b="1" i="1" smtClean="0">
                            <a:latin typeface="Cambria Math"/>
                          </a:rPr>
                          <m:t>𝒌</m:t>
                        </m:r>
                      </m:sup>
                    </m:sSubSup>
                    <m:r>
                      <a:rPr lang="en-US" sz="2800" b="1" i="1" smtClean="0">
                        <a:latin typeface="Cambria Math"/>
                      </a:rPr>
                      <m:t>≥</m:t>
                    </m:r>
                    <m:r>
                      <a:rPr lang="en-US" sz="28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ru-RU" sz="2800" b="1" dirty="0" smtClean="0">
                    <a:latin typeface="Cambria Math"/>
                  </a:rPr>
                  <a:t> </a:t>
                </a:r>
                <a:r>
                  <a:rPr lang="ru-RU" sz="2800" dirty="0" smtClean="0">
                    <a:latin typeface="Cambria Math"/>
                  </a:rPr>
                  <a:t>и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800" b="1" i="1" smtClean="0">
                            <a:latin typeface="Cambria Math"/>
                          </a:rPr>
                          <m:t>𝒈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/>
                              </a:rPr>
                              <m:t>𝒈</m:t>
                            </m:r>
                          </m:sub>
                          <m:sup>
                            <m:r>
                              <a:rPr lang="en-US" sz="2800" b="1" i="1" smtClean="0">
                                <a:latin typeface="Cambria Math"/>
                              </a:rPr>
                              <m:t>𝒌</m:t>
                            </m:r>
                          </m:sup>
                        </m:sSubSup>
                      </m:e>
                    </m:nary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𝟏</m:t>
                    </m:r>
                  </m:oMath>
                </a14:m>
                <a:endParaRPr lang="ru-RU" sz="28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𝒑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ru-RU" sz="2800" dirty="0" smtClean="0"/>
                  <a:t>–</a:t>
                </a:r>
                <a:r>
                  <a:rPr lang="en-US" sz="2800" dirty="0" smtClean="0"/>
                  <a:t> </a:t>
                </a:r>
                <a:r>
                  <a:rPr lang="ru-RU" sz="2800" dirty="0" smtClean="0"/>
                  <a:t>номер пробы (много для одного гена!)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𝒈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ru-RU" sz="2800" dirty="0" smtClean="0"/>
                  <a:t>– номер гена</a:t>
                </a:r>
                <a:endParaRPr lang="en-US" sz="28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𝒌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ru-RU" sz="2800" dirty="0" smtClean="0"/>
                  <a:t>–</a:t>
                </a:r>
                <a:r>
                  <a:rPr lang="en-US" sz="2800" dirty="0" smtClean="0"/>
                  <a:t> </a:t>
                </a:r>
                <a:r>
                  <a:rPr lang="ru-RU" sz="2800" dirty="0" smtClean="0"/>
                  <a:t>номер чипа</a:t>
                </a:r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3429001"/>
                <a:ext cx="8424936" cy="3168351"/>
              </a:xfrm>
              <a:blipFill rotWithShape="1">
                <a:blip r:embed="rId2"/>
                <a:stretch>
                  <a:fillRect l="-1230" t="-1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53419" y="1844824"/>
                <a:ext cx="6045052" cy="134145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/>
                            </a:rPr>
                            <m:t>𝑝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3200" i="1" smtClean="0"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func>
                                  <m:r>
                                    <a:rPr lang="en-US" sz="32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𝑔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200" i="1">
                          <a:latin typeface="Cambria Math"/>
                        </a:rPr>
                        <m:t>→</m:t>
                      </m:r>
                      <m:func>
                        <m:funcPr>
                          <m:ctrlPr>
                            <a:rPr lang="en-US" sz="32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𝑔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419" y="1844824"/>
                <a:ext cx="6045052" cy="1341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8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</TotalTime>
  <Words>1694</Words>
  <Application>Microsoft Office PowerPoint</Application>
  <PresentationFormat>Экран (4:3)</PresentationFormat>
  <Paragraphs>337</Paragraphs>
  <Slides>56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Тема Office</vt:lpstr>
      <vt:lpstr>Статистический анализ генов, влияющих на развитие рака груди</vt:lpstr>
      <vt:lpstr>Центральная догма молекулярной биологии</vt:lpstr>
      <vt:lpstr>Нарезка ДНК</vt:lpstr>
      <vt:lpstr>ДНК-микрочип</vt:lpstr>
      <vt:lpstr>ДНК-микрочип</vt:lpstr>
      <vt:lpstr>ДНК-микрочип</vt:lpstr>
      <vt:lpstr>ДНК-микрочип</vt:lpstr>
      <vt:lpstr>Экспрессия гена</vt:lpstr>
      <vt:lpstr>Восстановление концентрации</vt:lpstr>
      <vt:lpstr>Презентация PowerPoint</vt:lpstr>
      <vt:lpstr>Презентация PowerPoint</vt:lpstr>
      <vt:lpstr>Диагностика</vt:lpstr>
      <vt:lpstr>С чем мы имеем дело</vt:lpstr>
      <vt:lpstr>Презентация PowerPoint</vt:lpstr>
      <vt:lpstr>Химиотерапия</vt:lpstr>
      <vt:lpstr>Задача классификации</vt:lpstr>
      <vt:lpstr>Мотивация</vt:lpstr>
      <vt:lpstr>Данные</vt:lpstr>
      <vt:lpstr>Эвристики от генетиков</vt:lpstr>
      <vt:lpstr>Эвристики от генетиков</vt:lpstr>
      <vt:lpstr>Случайный лес</vt:lpstr>
      <vt:lpstr>Строим решающее дерево</vt:lpstr>
      <vt:lpstr>Information Gain</vt:lpstr>
      <vt:lpstr>Презентация PowerPoint</vt:lpstr>
      <vt:lpstr>Random Forest</vt:lpstr>
      <vt:lpstr>Out-of-bag (OOB)</vt:lpstr>
      <vt:lpstr>Feature importance</vt:lpstr>
      <vt:lpstr>Презентация PowerPoint</vt:lpstr>
      <vt:lpstr>Презентация PowerPoint</vt:lpstr>
      <vt:lpstr>Число деревьев на обучении</vt:lpstr>
      <vt:lpstr>Число деревьев на обучении</vt:lpstr>
      <vt:lpstr>Смещенные данные</vt:lpstr>
      <vt:lpstr>Смещены ли данные?</vt:lpstr>
      <vt:lpstr>Устойчивость отбора признаков</vt:lpstr>
      <vt:lpstr>Устойчивость отбора признаков</vt:lpstr>
      <vt:lpstr>Качество отобранных признаков</vt:lpstr>
      <vt:lpstr>Качество отобранных признаков</vt:lpstr>
      <vt:lpstr>Качество отобранных признаков</vt:lpstr>
      <vt:lpstr>Итоговый классификатор</vt:lpstr>
      <vt:lpstr>Качество отобранных признаков</vt:lpstr>
      <vt:lpstr>Логистическая регрессия</vt:lpstr>
      <vt:lpstr>Логистическая регрессия с L_1 и L_2 регуляризацией</vt:lpstr>
      <vt:lpstr>Максимизация правдоподобия</vt:lpstr>
      <vt:lpstr>EXPERIMENT</vt:lpstr>
      <vt:lpstr>Подбор параметров</vt:lpstr>
      <vt:lpstr>AUC на кроссвалидации</vt:lpstr>
      <vt:lpstr>Обнуляем точки с числом признаков более 20</vt:lpstr>
      <vt:lpstr>Логистическая регрессия</vt:lpstr>
      <vt:lpstr>Случайный лес</vt:lpstr>
      <vt:lpstr>RF на всех признаках</vt:lpstr>
      <vt:lpstr>Критерий качества для генетиков</vt:lpstr>
      <vt:lpstr>Финальная точность</vt:lpstr>
      <vt:lpstr>Итог</vt:lpstr>
      <vt:lpstr>Спасибо за внимание!</vt:lpstr>
      <vt:lpstr>Презентация PowerPoint</vt:lpstr>
      <vt:lpstr>КОНЕЦ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Статистический анализ генов, влияющих на развитие рака груди</dc:title>
  <dc:creator>knek</dc:creator>
  <cp:lastModifiedBy>knek</cp:lastModifiedBy>
  <cp:revision>168</cp:revision>
  <dcterms:created xsi:type="dcterms:W3CDTF">2013-03-29T18:20:54Z</dcterms:created>
  <dcterms:modified xsi:type="dcterms:W3CDTF">2013-04-02T20:54:49Z</dcterms:modified>
</cp:coreProperties>
</file>